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2.xml" ContentType="application/vnd.openxmlformats-officedocument.drawingml.chartshapes+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13"/>
  </p:notesMasterIdLst>
  <p:sldIdLst>
    <p:sldId id="256" r:id="rId2"/>
    <p:sldId id="257" r:id="rId3"/>
    <p:sldId id="258" r:id="rId4"/>
    <p:sldId id="266" r:id="rId5"/>
    <p:sldId id="259" r:id="rId6"/>
    <p:sldId id="261" r:id="rId7"/>
    <p:sldId id="260" r:id="rId8"/>
    <p:sldId id="267" r:id="rId9"/>
    <p:sldId id="262" r:id="rId10"/>
    <p:sldId id="263" r:id="rId11"/>
    <p:sldId id="264" r:id="rId12"/>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249" autoAdjust="0"/>
  </p:normalViewPr>
  <p:slideViewPr>
    <p:cSldViewPr snapToGrid="0">
      <p:cViewPr varScale="1">
        <p:scale>
          <a:sx n="72" d="100"/>
          <a:sy n="72" d="100"/>
        </p:scale>
        <p:origin x="63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[all_garden-071719_NASA2020presentation_graphs_4_1_2020.xlsx]Drought related mortality!PivotTable1</c:name>
    <c:fmtId val="30"/>
  </c:pivotSource>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US" b="1">
                <a:solidFill>
                  <a:schemeClr val="tx1"/>
                </a:solidFill>
                <a:latin typeface="Times New Roman" panose="02020603050405020304" pitchFamily="18" charset="0"/>
                <a:cs typeface="Times New Roman" panose="02020603050405020304" pitchFamily="18" charset="0"/>
              </a:rPr>
              <a:t>Drought Related Mortality </a:t>
            </a:r>
          </a:p>
        </c:rich>
      </c:tx>
      <c:layout>
        <c:manualLayout>
          <c:xMode val="edge"/>
          <c:yMode val="edge"/>
          <c:x val="0.37404712352903929"/>
          <c:y val="6.3949758327631778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ivotFmts>
      <c:pivotFmt>
        <c:idx val="0"/>
        <c:spPr>
          <a:solidFill>
            <a:schemeClr val="tx1"/>
          </a:solidFill>
          <a:ln>
            <a:solidFill>
              <a:sysClr val="windowText" lastClr="000000"/>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tx1"/>
          </a:solidFill>
          <a:ln>
            <a:solidFill>
              <a:sysClr val="windowText" lastClr="000000"/>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tx1"/>
          </a:solidFill>
          <a:ln>
            <a:solidFill>
              <a:sysClr val="windowText" lastClr="000000"/>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s>
    <c:plotArea>
      <c:layout>
        <c:manualLayout>
          <c:layoutTarget val="inner"/>
          <c:xMode val="edge"/>
          <c:yMode val="edge"/>
          <c:x val="7.9671140846229588E-2"/>
          <c:y val="0.15693966251382641"/>
          <c:w val="0.90381673255698602"/>
          <c:h val="0.66481629323066227"/>
        </c:manualLayout>
      </c:layout>
      <c:barChart>
        <c:barDir val="col"/>
        <c:grouping val="clustered"/>
        <c:varyColors val="0"/>
        <c:ser>
          <c:idx val="0"/>
          <c:order val="0"/>
          <c:tx>
            <c:strRef>
              <c:f>'Drought related mortality'!$S$1</c:f>
              <c:strCache>
                <c:ptCount val="1"/>
                <c:pt idx="0">
                  <c:v>Total</c:v>
                </c:pt>
              </c:strCache>
            </c:strRef>
          </c:tx>
          <c:spPr>
            <a:solidFill>
              <a:schemeClr val="tx1"/>
            </a:solidFill>
            <a:ln>
              <a:solidFill>
                <a:sysClr val="windowText" lastClr="000000"/>
              </a:solidFill>
            </a:ln>
            <a:effectLst/>
          </c:spPr>
          <c:invertIfNegative val="0"/>
          <c:errBars>
            <c:errBarType val="both"/>
            <c:errValType val="cust"/>
            <c:noEndCap val="0"/>
            <c:plus>
              <c:numRef>
                <c:f>'Drought related mortality'!$S$2:$S$3</c:f>
                <c:numCache>
                  <c:formatCode>General</c:formatCode>
                  <c:ptCount val="2"/>
                  <c:pt idx="0">
                    <c:v>0.62698412698412698</c:v>
                  </c:pt>
                  <c:pt idx="1">
                    <c:v>0.23880597014925373</c:v>
                  </c:pt>
                </c:numCache>
              </c:numRef>
            </c:plus>
            <c:minus>
              <c:numRef>
                <c:f>'Drought related mortality'!$S$2:$S$3</c:f>
                <c:numCache>
                  <c:formatCode>General</c:formatCode>
                  <c:ptCount val="2"/>
                  <c:pt idx="0">
                    <c:v>0.62698412698412698</c:v>
                  </c:pt>
                  <c:pt idx="1">
                    <c:v>0.23880597014925373</c:v>
                  </c:pt>
                </c:numCache>
              </c:numRef>
            </c:minus>
            <c:spPr>
              <a:noFill/>
              <a:ln w="9525" cap="flat" cmpd="sng" algn="ctr">
                <a:solidFill>
                  <a:schemeClr val="tx1">
                    <a:lumMod val="65000"/>
                    <a:lumOff val="35000"/>
                  </a:schemeClr>
                </a:solidFill>
                <a:round/>
              </a:ln>
              <a:effectLst/>
            </c:spPr>
          </c:errBars>
          <c:cat>
            <c:strRef>
              <c:f>'Drought related mortality'!$S$2:$S$3</c:f>
              <c:strCache>
                <c:ptCount val="2"/>
                <c:pt idx="0">
                  <c:v>Cinder Field</c:v>
                </c:pt>
                <c:pt idx="1">
                  <c:v>Non-cinder field</c:v>
                </c:pt>
              </c:strCache>
            </c:strRef>
          </c:cat>
          <c:val>
            <c:numRef>
              <c:f>'Drought related mortality'!$S$2:$S$3</c:f>
              <c:numCache>
                <c:formatCode>General</c:formatCode>
                <c:ptCount val="2"/>
                <c:pt idx="0">
                  <c:v>0.62698412698412698</c:v>
                </c:pt>
                <c:pt idx="1">
                  <c:v>0.23880597014925373</c:v>
                </c:pt>
              </c:numCache>
            </c:numRef>
          </c:val>
          <c:extLst>
            <c:ext xmlns:c16="http://schemas.microsoft.com/office/drawing/2014/chart" uri="{C3380CC4-5D6E-409C-BE32-E72D297353CC}">
              <c16:uniqueId val="{00000000-BE41-4DDB-BDFA-37E85F3C6B4D}"/>
            </c:ext>
          </c:extLst>
        </c:ser>
        <c:dLbls>
          <c:showLegendKey val="0"/>
          <c:showVal val="0"/>
          <c:showCatName val="0"/>
          <c:showSerName val="0"/>
          <c:showPercent val="0"/>
          <c:showBubbleSize val="0"/>
        </c:dLbls>
        <c:gapWidth val="219"/>
        <c:axId val="480407264"/>
        <c:axId val="480410216"/>
      </c:barChart>
      <c:catAx>
        <c:axId val="480407264"/>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b="1">
                    <a:solidFill>
                      <a:schemeClr val="tx1"/>
                    </a:solidFill>
                    <a:latin typeface="Times New Roman" panose="02020603050405020304" pitchFamily="18" charset="0"/>
                    <a:cs typeface="Times New Roman" panose="02020603050405020304" pitchFamily="18" charset="0"/>
                  </a:rPr>
                  <a:t>Garden Soil Type</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ln>
                  <a:noFill/>
                </a:ln>
                <a:solidFill>
                  <a:schemeClr val="tx1"/>
                </a:solidFill>
                <a:latin typeface="+mn-lt"/>
                <a:ea typeface="+mn-ea"/>
                <a:cs typeface="+mn-cs"/>
              </a:defRPr>
            </a:pPr>
            <a:endParaRPr lang="en-US"/>
          </a:p>
        </c:txPr>
        <c:crossAx val="480410216"/>
        <c:crosses val="autoZero"/>
        <c:auto val="1"/>
        <c:lblAlgn val="ctr"/>
        <c:lblOffset val="100"/>
        <c:noMultiLvlLbl val="0"/>
      </c:catAx>
      <c:valAx>
        <c:axId val="480410216"/>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b="1">
                    <a:solidFill>
                      <a:schemeClr val="tx1"/>
                    </a:solidFill>
                    <a:latin typeface="Times New Roman" panose="02020603050405020304" pitchFamily="18" charset="0"/>
                    <a:cs typeface="Times New Roman" panose="02020603050405020304" pitchFamily="18" charset="0"/>
                  </a:rPr>
                  <a:t>Average Mortality</a:t>
                </a:r>
              </a:p>
            </c:rich>
          </c:tx>
          <c:layout>
            <c:manualLayout>
              <c:xMode val="edge"/>
              <c:yMode val="edge"/>
              <c:x val="1.465099168766926E-2"/>
              <c:y val="0.31170926408422917"/>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48040726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userShapes r:id="rId4"/>
  <c:extLst>
    <c:ext xmlns:c14="http://schemas.microsoft.com/office/drawing/2007/8/2/chart" uri="{781A3756-C4B2-4CAC-9D66-4F8BD8637D16}">
      <c14:pivotOptions>
        <c14:dropZoneFilter val="1"/>
        <c14:dropZoneCategories val="1"/>
        <c14:dropZoneData val="1"/>
        <c14:dropZonesVisible val="1"/>
      </c14:pivotOptions>
    </c:ext>
    <c:ext xmlns:c16="http://schemas.microsoft.com/office/drawing/2014/chart" uri="{E28EC0CA-F0BB-4C9C-879D-F8772B89E7AC}">
      <c16:pivotOptions16>
        <c16:showExpandCollapseFieldButtons val="1"/>
      </c16:pivotOptions16>
    </c:ext>
  </c:extLst>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[all_garden-071719_NASA2020presentation_graphs_4_1_2020.xlsx]Shootlength Graph!PivotTable8</c:name>
    <c:fmtId val="21"/>
  </c:pivotSource>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solidFill>
                  <a:sysClr val="windowText" lastClr="000000"/>
                </a:solidFill>
                <a:latin typeface="Times New Roman" panose="02020603050405020304" pitchFamily="18" charset="0"/>
                <a:cs typeface="Times New Roman" panose="02020603050405020304" pitchFamily="18" charset="0"/>
              </a:rPr>
              <a:t>Shootlength by Garden Soil Type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tx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tx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
        <c:spPr>
          <a:solidFill>
            <a:schemeClr val="tx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s>
    <c:plotArea>
      <c:layout>
        <c:manualLayout>
          <c:layoutTarget val="inner"/>
          <c:xMode val="edge"/>
          <c:yMode val="edge"/>
          <c:x val="0.10744670736351833"/>
          <c:y val="0.14986808457362599"/>
          <c:w val="0.86753928604617725"/>
          <c:h val="0.66132303768652601"/>
        </c:manualLayout>
      </c:layout>
      <c:barChart>
        <c:barDir val="col"/>
        <c:grouping val="clustered"/>
        <c:varyColors val="0"/>
        <c:ser>
          <c:idx val="0"/>
          <c:order val="0"/>
          <c:tx>
            <c:strRef>
              <c:f>'Shootlength Graph'!$B$3</c:f>
              <c:strCache>
                <c:ptCount val="1"/>
                <c:pt idx="0">
                  <c:v>Total</c:v>
                </c:pt>
              </c:strCache>
            </c:strRef>
          </c:tx>
          <c:spPr>
            <a:solidFill>
              <a:schemeClr val="tx1"/>
            </a:solidFill>
            <a:ln>
              <a:noFill/>
            </a:ln>
            <a:effectLst/>
          </c:spPr>
          <c:invertIfNegative val="0"/>
          <c:errBars>
            <c:errBarType val="both"/>
            <c:errValType val="cust"/>
            <c:noEndCap val="0"/>
            <c:plus>
              <c:numRef>
                <c:f>'Shootlength Graph'!$D$4:$D$5</c:f>
                <c:numCache>
                  <c:formatCode>General</c:formatCode>
                  <c:ptCount val="2"/>
                  <c:pt idx="0">
                    <c:v>1.0503256933122485</c:v>
                  </c:pt>
                  <c:pt idx="1">
                    <c:v>0.8106368636079464</c:v>
                  </c:pt>
                </c:numCache>
              </c:numRef>
            </c:plus>
            <c:minus>
              <c:numRef>
                <c:f>'Shootlength Graph'!$D$4:$D$5</c:f>
                <c:numCache>
                  <c:formatCode>General</c:formatCode>
                  <c:ptCount val="2"/>
                  <c:pt idx="0">
                    <c:v>1.0503256933122485</c:v>
                  </c:pt>
                  <c:pt idx="1">
                    <c:v>0.8106368636079464</c:v>
                  </c:pt>
                </c:numCache>
              </c:numRef>
            </c:minus>
            <c:spPr>
              <a:noFill/>
              <a:ln w="9525" cap="flat" cmpd="sng" algn="ctr">
                <a:solidFill>
                  <a:schemeClr val="tx1">
                    <a:lumMod val="65000"/>
                    <a:lumOff val="35000"/>
                  </a:schemeClr>
                </a:solidFill>
                <a:round/>
              </a:ln>
              <a:effectLst/>
            </c:spPr>
          </c:errBars>
          <c:cat>
            <c:strRef>
              <c:f>'Shootlength Graph'!$D$4:$D$5</c:f>
              <c:strCache>
                <c:ptCount val="2"/>
                <c:pt idx="0">
                  <c:v>Cinder Field</c:v>
                </c:pt>
                <c:pt idx="1">
                  <c:v>Non-cinder</c:v>
                </c:pt>
              </c:strCache>
            </c:strRef>
          </c:cat>
          <c:val>
            <c:numRef>
              <c:f>'Shootlength Graph'!$D$4:$D$5</c:f>
              <c:numCache>
                <c:formatCode>General</c:formatCode>
                <c:ptCount val="2"/>
                <c:pt idx="0">
                  <c:v>1.9041261516043961</c:v>
                </c:pt>
                <c:pt idx="1">
                  <c:v>1.4714981010797541</c:v>
                </c:pt>
              </c:numCache>
            </c:numRef>
          </c:val>
          <c:extLst>
            <c:ext xmlns:c16="http://schemas.microsoft.com/office/drawing/2014/chart" uri="{C3380CC4-5D6E-409C-BE32-E72D297353CC}">
              <c16:uniqueId val="{00000000-7163-40D9-8A1A-83EBB89FCE91}"/>
            </c:ext>
          </c:extLst>
        </c:ser>
        <c:dLbls>
          <c:showLegendKey val="0"/>
          <c:showVal val="0"/>
          <c:showCatName val="0"/>
          <c:showSerName val="0"/>
          <c:showPercent val="0"/>
          <c:showBubbleSize val="0"/>
        </c:dLbls>
        <c:gapWidth val="219"/>
        <c:overlap val="-27"/>
        <c:axId val="269116664"/>
        <c:axId val="269118304"/>
      </c:barChart>
      <c:catAx>
        <c:axId val="269116664"/>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b="1">
                    <a:solidFill>
                      <a:sysClr val="windowText" lastClr="000000"/>
                    </a:solidFill>
                    <a:latin typeface="Times New Roman" panose="02020603050405020304" pitchFamily="18" charset="0"/>
                    <a:cs typeface="Times New Roman" panose="02020603050405020304" pitchFamily="18" charset="0"/>
                  </a:rPr>
                  <a:t> Garden Soil type</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269118304"/>
        <c:crosses val="autoZero"/>
        <c:auto val="1"/>
        <c:lblAlgn val="ctr"/>
        <c:lblOffset val="100"/>
        <c:noMultiLvlLbl val="0"/>
      </c:catAx>
      <c:valAx>
        <c:axId val="269118304"/>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b="1">
                    <a:solidFill>
                      <a:sysClr val="windowText" lastClr="000000"/>
                    </a:solidFill>
                    <a:latin typeface="Times New Roman" panose="02020603050405020304" pitchFamily="18" charset="0"/>
                    <a:cs typeface="Times New Roman" panose="02020603050405020304" pitchFamily="18" charset="0"/>
                  </a:rPr>
                  <a:t>Shootlength cm</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26911666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pivotOptions>
    </c:ext>
    <c:ext xmlns:c16="http://schemas.microsoft.com/office/drawing/2014/chart" uri="{E28EC0CA-F0BB-4C9C-879D-F8772B89E7AC}">
      <c16:pivotOptions16>
        <c16:showExpandCollapseFieldButtons val="1"/>
      </c16:pivotOptions16>
    </c:ext>
  </c:extLst>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[all_garden-071719_NASA2020presentation_graphs_4_1_2020.xlsx]DCR Graph!PivotTable5</c:name>
    <c:fmtId val="14"/>
  </c:pivotSource>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solidFill>
                  <a:sysClr val="windowText" lastClr="000000"/>
                </a:solidFill>
                <a:latin typeface="Times New Roman" panose="02020603050405020304" pitchFamily="18" charset="0"/>
                <a:cs typeface="Times New Roman" panose="02020603050405020304" pitchFamily="18" charset="0"/>
              </a:rPr>
              <a:t>Diameter Root Crown by Garden Soil Type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ivotFmts>
      <c:pivotFmt>
        <c:idx val="0"/>
        <c:spPr>
          <a:solidFill>
            <a:schemeClr val="tx1"/>
          </a:solidFill>
          <a:ln>
            <a:solidFill>
              <a:sysClr val="windowText" lastClr="000000"/>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tx1"/>
          </a:solidFill>
          <a:ln>
            <a:solidFill>
              <a:sysClr val="windowText" lastClr="000000"/>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tx1"/>
          </a:solidFill>
          <a:ln>
            <a:solidFill>
              <a:sysClr val="windowText" lastClr="000000"/>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s>
    <c:plotArea>
      <c:layout>
        <c:manualLayout>
          <c:layoutTarget val="inner"/>
          <c:xMode val="edge"/>
          <c:yMode val="edge"/>
          <c:x val="9.4524772204928206E-2"/>
          <c:y val="0.15620416419511773"/>
          <c:w val="0.87931416440870658"/>
          <c:h val="0.6123886695679045"/>
        </c:manualLayout>
      </c:layout>
      <c:barChart>
        <c:barDir val="col"/>
        <c:grouping val="clustered"/>
        <c:varyColors val="0"/>
        <c:ser>
          <c:idx val="0"/>
          <c:order val="0"/>
          <c:tx>
            <c:strRef>
              <c:f>'DCR Graph'!$B$3</c:f>
              <c:strCache>
                <c:ptCount val="1"/>
                <c:pt idx="0">
                  <c:v>Total</c:v>
                </c:pt>
              </c:strCache>
            </c:strRef>
          </c:tx>
          <c:spPr>
            <a:solidFill>
              <a:schemeClr val="tx1"/>
            </a:solidFill>
            <a:ln>
              <a:solidFill>
                <a:sysClr val="windowText" lastClr="000000"/>
              </a:solidFill>
            </a:ln>
            <a:effectLst/>
          </c:spPr>
          <c:invertIfNegative val="0"/>
          <c:errBars>
            <c:errBarType val="both"/>
            <c:errValType val="cust"/>
            <c:noEndCap val="0"/>
            <c:plus>
              <c:numRef>
                <c:f>'DCR Graph'!$D$3:$D$4</c:f>
                <c:numCache>
                  <c:formatCode>General</c:formatCode>
                  <c:ptCount val="2"/>
                  <c:pt idx="0">
                    <c:v>1.8292988303839446</c:v>
                  </c:pt>
                  <c:pt idx="1">
                    <c:v>0.93117353819226567</c:v>
                  </c:pt>
                </c:numCache>
              </c:numRef>
            </c:plus>
            <c:minus>
              <c:numRef>
                <c:f>'DCR Graph'!$D$3:$D$4</c:f>
                <c:numCache>
                  <c:formatCode>General</c:formatCode>
                  <c:ptCount val="2"/>
                  <c:pt idx="0">
                    <c:v>1.8292988303839446</c:v>
                  </c:pt>
                  <c:pt idx="1">
                    <c:v>0.93117353819226567</c:v>
                  </c:pt>
                </c:numCache>
              </c:numRef>
            </c:minus>
            <c:spPr>
              <a:noFill/>
              <a:ln w="9525" cap="flat" cmpd="sng" algn="ctr">
                <a:solidFill>
                  <a:schemeClr val="tx1">
                    <a:lumMod val="65000"/>
                    <a:lumOff val="35000"/>
                  </a:schemeClr>
                </a:solidFill>
                <a:round/>
              </a:ln>
              <a:effectLst/>
            </c:spPr>
          </c:errBars>
          <c:cat>
            <c:strRef>
              <c:f>'DCR Graph'!$D$3:$D$4</c:f>
              <c:strCache>
                <c:ptCount val="2"/>
                <c:pt idx="0">
                  <c:v>Cinder Field</c:v>
                </c:pt>
                <c:pt idx="1">
                  <c:v>Non-cinder</c:v>
                </c:pt>
              </c:strCache>
            </c:strRef>
          </c:cat>
          <c:val>
            <c:numRef>
              <c:f>'DCR Graph'!$D$3:$D$4</c:f>
              <c:numCache>
                <c:formatCode>General</c:formatCode>
                <c:ptCount val="2"/>
                <c:pt idx="0">
                  <c:v>4.3225766871165652</c:v>
                </c:pt>
                <c:pt idx="1">
                  <c:v>4.6772527472527488</c:v>
                </c:pt>
              </c:numCache>
            </c:numRef>
          </c:val>
          <c:extLst>
            <c:ext xmlns:c16="http://schemas.microsoft.com/office/drawing/2014/chart" uri="{C3380CC4-5D6E-409C-BE32-E72D297353CC}">
              <c16:uniqueId val="{00000000-45A7-4E22-B84D-9C297DC6FFC9}"/>
            </c:ext>
          </c:extLst>
        </c:ser>
        <c:dLbls>
          <c:showLegendKey val="0"/>
          <c:showVal val="0"/>
          <c:showCatName val="0"/>
          <c:showSerName val="0"/>
          <c:showPercent val="0"/>
          <c:showBubbleSize val="0"/>
        </c:dLbls>
        <c:gapWidth val="219"/>
        <c:overlap val="-27"/>
        <c:axId val="445974760"/>
        <c:axId val="445975088"/>
      </c:barChart>
      <c:catAx>
        <c:axId val="445974760"/>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b="1">
                    <a:solidFill>
                      <a:sysClr val="windowText" lastClr="000000"/>
                    </a:solidFill>
                    <a:latin typeface="Times New Roman" panose="02020603050405020304" pitchFamily="18" charset="0"/>
                    <a:cs typeface="Times New Roman" panose="02020603050405020304" pitchFamily="18" charset="0"/>
                  </a:rPr>
                  <a:t>Garden Soil Type</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445975088"/>
        <c:crosses val="autoZero"/>
        <c:auto val="1"/>
        <c:lblAlgn val="ctr"/>
        <c:lblOffset val="100"/>
        <c:noMultiLvlLbl val="0"/>
      </c:catAx>
      <c:valAx>
        <c:axId val="445975088"/>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b="1">
                    <a:solidFill>
                      <a:sysClr val="windowText" lastClr="000000"/>
                    </a:solidFill>
                    <a:latin typeface="Times New Roman" panose="02020603050405020304" pitchFamily="18" charset="0"/>
                    <a:cs typeface="Times New Roman" panose="02020603050405020304" pitchFamily="18" charset="0"/>
                  </a:rPr>
                  <a:t>DCR mm</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4459747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pivotOptions>
    </c:ext>
    <c:ext xmlns:c16="http://schemas.microsoft.com/office/drawing/2014/chart" uri="{E28EC0CA-F0BB-4C9C-879D-F8772B89E7AC}">
      <c16:pivotOptions16>
        <c16:showExpandCollapseFieldButtons val="1"/>
      </c16:pivotOptions16>
    </c:ext>
  </c:extLst>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[all_garden-071719_NASA2020presentation_graphs_4_1_2020.xlsx]Shoot Graph!PivotTable7</c:name>
    <c:fmtId val="18"/>
  </c:pivotSource>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solidFill>
                  <a:sysClr val="windowText" lastClr="000000"/>
                </a:solidFill>
                <a:latin typeface="Times New Roman" panose="02020603050405020304" pitchFamily="18" charset="0"/>
                <a:cs typeface="Times New Roman" panose="02020603050405020304" pitchFamily="18" charset="0"/>
              </a:rPr>
              <a:t>Number</a:t>
            </a:r>
            <a:r>
              <a:rPr lang="en-US" b="1" baseline="0">
                <a:solidFill>
                  <a:sysClr val="windowText" lastClr="000000"/>
                </a:solidFill>
                <a:latin typeface="Times New Roman" panose="02020603050405020304" pitchFamily="18" charset="0"/>
                <a:cs typeface="Times New Roman" panose="02020603050405020304" pitchFamily="18" charset="0"/>
              </a:rPr>
              <a:t> of Shoots per Seedling</a:t>
            </a:r>
            <a:endParaRPr lang="en-US" b="1">
              <a:solidFill>
                <a:sysClr val="windowText" lastClr="000000"/>
              </a:solidFill>
              <a:latin typeface="Times New Roman" panose="02020603050405020304" pitchFamily="18" charset="0"/>
              <a:cs typeface="Times New Roman" panose="02020603050405020304" pitchFamily="18" charset="0"/>
            </a:endParaRPr>
          </a:p>
        </c:rich>
      </c:tx>
      <c:layout>
        <c:manualLayout>
          <c:xMode val="edge"/>
          <c:yMode val="edge"/>
          <c:x val="0.24533333333333332"/>
          <c:y val="5.0925925925925923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ivotFmts>
      <c:pivotFmt>
        <c:idx val="0"/>
        <c:spPr>
          <a:solidFill>
            <a:schemeClr val="tx1"/>
          </a:solidFill>
          <a:ln>
            <a:solidFill>
              <a:schemeClr val="tx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tx1"/>
          </a:solidFill>
          <a:ln>
            <a:solidFill>
              <a:schemeClr val="tx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tx1"/>
          </a:solidFill>
          <a:ln>
            <a:solidFill>
              <a:schemeClr val="tx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s>
    <c:plotArea>
      <c:layout>
        <c:manualLayout>
          <c:layoutTarget val="inner"/>
          <c:xMode val="edge"/>
          <c:yMode val="edge"/>
          <c:x val="0.10611541059889337"/>
          <c:y val="0.16155142972563086"/>
          <c:w val="0.86776661499055197"/>
          <c:h val="0.64309117739420907"/>
        </c:manualLayout>
      </c:layout>
      <c:barChart>
        <c:barDir val="col"/>
        <c:grouping val="clustered"/>
        <c:varyColors val="0"/>
        <c:ser>
          <c:idx val="0"/>
          <c:order val="0"/>
          <c:tx>
            <c:strRef>
              <c:f>'Shoot Graph'!$B$3</c:f>
              <c:strCache>
                <c:ptCount val="1"/>
                <c:pt idx="0">
                  <c:v>Total</c:v>
                </c:pt>
              </c:strCache>
            </c:strRef>
          </c:tx>
          <c:spPr>
            <a:solidFill>
              <a:schemeClr val="tx1"/>
            </a:solidFill>
            <a:ln>
              <a:solidFill>
                <a:schemeClr val="tx1"/>
              </a:solidFill>
            </a:ln>
            <a:effectLst/>
          </c:spPr>
          <c:invertIfNegative val="0"/>
          <c:cat>
            <c:strRef>
              <c:f>'Shoot Graph'!$A$4:$A$6</c:f>
              <c:strCache>
                <c:ptCount val="2"/>
                <c:pt idx="0">
                  <c:v>Cinder Field</c:v>
                </c:pt>
                <c:pt idx="1">
                  <c:v>Non-cinder </c:v>
                </c:pt>
              </c:strCache>
            </c:strRef>
          </c:cat>
          <c:val>
            <c:numRef>
              <c:f>'Shoot Graph'!$B$4:$B$6</c:f>
              <c:numCache>
                <c:formatCode>General</c:formatCode>
                <c:ptCount val="2"/>
                <c:pt idx="0">
                  <c:v>379</c:v>
                </c:pt>
                <c:pt idx="1">
                  <c:v>402</c:v>
                </c:pt>
              </c:numCache>
            </c:numRef>
          </c:val>
          <c:extLst>
            <c:ext xmlns:c16="http://schemas.microsoft.com/office/drawing/2014/chart" uri="{C3380CC4-5D6E-409C-BE32-E72D297353CC}">
              <c16:uniqueId val="{00000000-BC45-40B2-BD35-A4A998A61246}"/>
            </c:ext>
          </c:extLst>
        </c:ser>
        <c:dLbls>
          <c:showLegendKey val="0"/>
          <c:showVal val="0"/>
          <c:showCatName val="0"/>
          <c:showSerName val="0"/>
          <c:showPercent val="0"/>
          <c:showBubbleSize val="0"/>
        </c:dLbls>
        <c:gapWidth val="219"/>
        <c:overlap val="-27"/>
        <c:axId val="294323560"/>
        <c:axId val="444425496"/>
      </c:barChart>
      <c:catAx>
        <c:axId val="294323560"/>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b="1">
                    <a:solidFill>
                      <a:sysClr val="windowText" lastClr="000000"/>
                    </a:solidFill>
                    <a:latin typeface="Times New Roman" panose="02020603050405020304" pitchFamily="18" charset="0"/>
                    <a:cs typeface="Times New Roman" panose="02020603050405020304" pitchFamily="18" charset="0"/>
                  </a:rPr>
                  <a:t>Garden</a:t>
                </a:r>
                <a:r>
                  <a:rPr lang="en-US" b="1" baseline="0">
                    <a:solidFill>
                      <a:sysClr val="windowText" lastClr="000000"/>
                    </a:solidFill>
                    <a:latin typeface="Times New Roman" panose="02020603050405020304" pitchFamily="18" charset="0"/>
                    <a:cs typeface="Times New Roman" panose="02020603050405020304" pitchFamily="18" charset="0"/>
                  </a:rPr>
                  <a:t> </a:t>
                </a:r>
                <a:r>
                  <a:rPr lang="en-US" b="1">
                    <a:solidFill>
                      <a:sysClr val="windowText" lastClr="000000"/>
                    </a:solidFill>
                    <a:latin typeface="Times New Roman" panose="02020603050405020304" pitchFamily="18" charset="0"/>
                    <a:cs typeface="Times New Roman" panose="02020603050405020304" pitchFamily="18" charset="0"/>
                  </a:rPr>
                  <a:t>Soil Type</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ln>
                  <a:noFill/>
                </a:ln>
                <a:solidFill>
                  <a:schemeClr val="tx1"/>
                </a:solidFill>
                <a:latin typeface="+mn-lt"/>
                <a:ea typeface="+mn-ea"/>
                <a:cs typeface="+mn-cs"/>
              </a:defRPr>
            </a:pPr>
            <a:endParaRPr lang="en-US"/>
          </a:p>
        </c:txPr>
        <c:crossAx val="444425496"/>
        <c:crosses val="autoZero"/>
        <c:auto val="1"/>
        <c:lblAlgn val="ctr"/>
        <c:lblOffset val="100"/>
        <c:noMultiLvlLbl val="0"/>
      </c:catAx>
      <c:valAx>
        <c:axId val="444425496"/>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b="1">
                    <a:solidFill>
                      <a:sysClr val="windowText" lastClr="000000"/>
                    </a:solidFill>
                    <a:latin typeface="Times New Roman" panose="02020603050405020304" pitchFamily="18" charset="0"/>
                    <a:cs typeface="Times New Roman" panose="02020603050405020304" pitchFamily="18" charset="0"/>
                  </a:rPr>
                  <a:t>Number of Shoots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2943235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pivotOptions>
    </c:ext>
    <c:ext xmlns:c16="http://schemas.microsoft.com/office/drawing/2014/chart" uri="{E28EC0CA-F0BB-4C9C-879D-F8772B89E7AC}">
      <c16:pivotOptions16>
        <c16:showExpandCollapseFieldButtons val="1"/>
      </c16:pivotOptions16>
    </c:ext>
  </c:extLst>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[all_garden-071719_NASA2020presentation_graphs_4_1_2020.xlsx]Root Vol. Graph !PivotTable1</c:name>
    <c:fmtId val="25"/>
  </c:pivotSource>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solidFill>
                  <a:sysClr val="windowText" lastClr="000000"/>
                </a:solidFill>
                <a:latin typeface="Times New Roman" panose="02020603050405020304" pitchFamily="18" charset="0"/>
                <a:cs typeface="Times New Roman" panose="02020603050405020304" pitchFamily="18" charset="0"/>
              </a:rPr>
              <a:t>Seed Source and Germination Temperature Affect Root Volume</a:t>
            </a:r>
          </a:p>
        </c:rich>
      </c:tx>
      <c:layout>
        <c:manualLayout>
          <c:xMode val="edge"/>
          <c:yMode val="edge"/>
          <c:x val="6.5409299279633265E-2"/>
          <c:y val="4.6296296296296294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7"/>
        <c:spPr>
          <a:solidFill>
            <a:schemeClr val="accent1"/>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8"/>
        <c:spPr>
          <a:solidFill>
            <a:schemeClr val="accent1"/>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9"/>
        <c:spPr>
          <a:solidFill>
            <a:schemeClr val="accent1"/>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10"/>
        <c:spPr>
          <a:solidFill>
            <a:schemeClr val="accent1"/>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1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4"/>
        <c:spPr>
          <a:solidFill>
            <a:schemeClr val="accent1"/>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15"/>
        <c:spPr>
          <a:solidFill>
            <a:schemeClr val="tx1">
              <a:lumMod val="85000"/>
              <a:lumOff val="15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6"/>
        <c:spPr>
          <a:solidFill>
            <a:srgbClr val="92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7"/>
        <c:spPr>
          <a:solidFill>
            <a:srgbClr val="92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8"/>
        <c:spPr>
          <a:solidFill>
            <a:schemeClr val="tx1">
              <a:lumMod val="85000"/>
              <a:lumOff val="15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9"/>
        <c:spPr>
          <a:solidFill>
            <a:srgbClr val="92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0"/>
        <c:spPr>
          <a:solidFill>
            <a:schemeClr val="tx1">
              <a:lumMod val="85000"/>
              <a:lumOff val="15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1"/>
        <c:spPr>
          <a:solidFill>
            <a:srgbClr val="92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2"/>
        <c:spPr>
          <a:solidFill>
            <a:schemeClr val="tx1">
              <a:lumMod val="85000"/>
              <a:lumOff val="15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s>
    <c:plotArea>
      <c:layout/>
      <c:barChart>
        <c:barDir val="col"/>
        <c:grouping val="clustered"/>
        <c:varyColors val="0"/>
        <c:ser>
          <c:idx val="0"/>
          <c:order val="0"/>
          <c:tx>
            <c:strRef>
              <c:f>'Root Vol. Graph '!$B$3:$B$4</c:f>
              <c:strCache>
                <c:ptCount val="1"/>
                <c:pt idx="0">
                  <c:v>High</c:v>
                </c:pt>
              </c:strCache>
            </c:strRef>
          </c:tx>
          <c:spPr>
            <a:solidFill>
              <a:srgbClr val="920000"/>
            </a:solidFill>
            <a:ln>
              <a:noFill/>
            </a:ln>
            <a:effectLst/>
          </c:spPr>
          <c:invertIfNegative val="0"/>
          <c:cat>
            <c:strRef>
              <c:f>'Root Vol. Graph '!$A$5:$A$7</c:f>
              <c:strCache>
                <c:ptCount val="2"/>
                <c:pt idx="0">
                  <c:v>Non-cinder</c:v>
                </c:pt>
                <c:pt idx="1">
                  <c:v>Cinder Field</c:v>
                </c:pt>
              </c:strCache>
            </c:strRef>
          </c:cat>
          <c:val>
            <c:numRef>
              <c:f>'Root Vol. Graph '!$B$5:$B$7</c:f>
              <c:numCache>
                <c:formatCode>General</c:formatCode>
                <c:ptCount val="2"/>
                <c:pt idx="0">
                  <c:v>1.4051600273684199</c:v>
                </c:pt>
                <c:pt idx="1">
                  <c:v>1.03672080111111</c:v>
                </c:pt>
              </c:numCache>
            </c:numRef>
          </c:val>
          <c:extLst>
            <c:ext xmlns:c16="http://schemas.microsoft.com/office/drawing/2014/chart" uri="{C3380CC4-5D6E-409C-BE32-E72D297353CC}">
              <c16:uniqueId val="{00000000-2F47-4611-A33C-2A1C4EB7041F}"/>
            </c:ext>
          </c:extLst>
        </c:ser>
        <c:ser>
          <c:idx val="1"/>
          <c:order val="1"/>
          <c:tx>
            <c:strRef>
              <c:f>'Root Vol. Graph '!$C$3:$C$4</c:f>
              <c:strCache>
                <c:ptCount val="1"/>
                <c:pt idx="0">
                  <c:v>Medium</c:v>
                </c:pt>
              </c:strCache>
            </c:strRef>
          </c:tx>
          <c:spPr>
            <a:solidFill>
              <a:schemeClr val="tx1">
                <a:lumMod val="85000"/>
                <a:lumOff val="15000"/>
              </a:schemeClr>
            </a:solidFill>
            <a:ln>
              <a:noFill/>
            </a:ln>
            <a:effectLst/>
          </c:spPr>
          <c:invertIfNegative val="0"/>
          <c:cat>
            <c:strRef>
              <c:f>'Root Vol. Graph '!$A$5:$A$7</c:f>
              <c:strCache>
                <c:ptCount val="2"/>
                <c:pt idx="0">
                  <c:v>Non-cinder</c:v>
                </c:pt>
                <c:pt idx="1">
                  <c:v>Cinder Field</c:v>
                </c:pt>
              </c:strCache>
            </c:strRef>
          </c:cat>
          <c:val>
            <c:numRef>
              <c:f>'Root Vol. Graph '!$C$5:$C$7</c:f>
              <c:numCache>
                <c:formatCode>General</c:formatCode>
                <c:ptCount val="2"/>
                <c:pt idx="0">
                  <c:v>1.1164597959459499</c:v>
                </c:pt>
                <c:pt idx="1">
                  <c:v>1.3744498975999999</c:v>
                </c:pt>
              </c:numCache>
            </c:numRef>
          </c:val>
          <c:extLst>
            <c:ext xmlns:c16="http://schemas.microsoft.com/office/drawing/2014/chart" uri="{C3380CC4-5D6E-409C-BE32-E72D297353CC}">
              <c16:uniqueId val="{00000001-2F47-4611-A33C-2A1C4EB7041F}"/>
            </c:ext>
          </c:extLst>
        </c:ser>
        <c:dLbls>
          <c:showLegendKey val="0"/>
          <c:showVal val="0"/>
          <c:showCatName val="0"/>
          <c:showSerName val="0"/>
          <c:showPercent val="0"/>
          <c:showBubbleSize val="0"/>
        </c:dLbls>
        <c:gapWidth val="219"/>
        <c:overlap val="-27"/>
        <c:axId val="462900200"/>
        <c:axId val="462900528"/>
      </c:barChart>
      <c:catAx>
        <c:axId val="462900200"/>
        <c:scaling>
          <c:orientation val="minMax"/>
        </c:scaling>
        <c:delete val="0"/>
        <c:axPos val="b"/>
        <c:title>
          <c:tx>
            <c:rich>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US" b="1">
                    <a:solidFill>
                      <a:schemeClr val="tx1"/>
                    </a:solidFill>
                    <a:latin typeface="Times New Roman" panose="02020603050405020304" pitchFamily="18" charset="0"/>
                    <a:cs typeface="Times New Roman" panose="02020603050405020304" pitchFamily="18" charset="0"/>
                  </a:rPr>
                  <a:t>Soil Texture</a:t>
                </a:r>
              </a:p>
            </c:rich>
          </c:tx>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ln>
                  <a:noFill/>
                </a:ln>
                <a:solidFill>
                  <a:schemeClr val="tx1"/>
                </a:solidFill>
                <a:latin typeface="+mn-lt"/>
                <a:ea typeface="+mn-ea"/>
                <a:cs typeface="+mn-cs"/>
              </a:defRPr>
            </a:pPr>
            <a:endParaRPr lang="en-US"/>
          </a:p>
        </c:txPr>
        <c:crossAx val="462900528"/>
        <c:crosses val="autoZero"/>
        <c:auto val="1"/>
        <c:lblAlgn val="ctr"/>
        <c:lblOffset val="100"/>
        <c:noMultiLvlLbl val="0"/>
      </c:catAx>
      <c:valAx>
        <c:axId val="462900528"/>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b="1" dirty="0">
                    <a:solidFill>
                      <a:sysClr val="windowText" lastClr="000000"/>
                    </a:solidFill>
                    <a:latin typeface="Times New Roman" panose="02020603050405020304" pitchFamily="18" charset="0"/>
                    <a:cs typeface="Times New Roman" panose="02020603050405020304" pitchFamily="18" charset="0"/>
                  </a:rPr>
                  <a:t>Root Volume cm^3</a:t>
                </a:r>
              </a:p>
            </c:rich>
          </c:tx>
          <c:layout>
            <c:manualLayout>
              <c:xMode val="edge"/>
              <c:yMode val="edge"/>
              <c:x val="1.8000164056613352E-2"/>
              <c:y val="0.44829802176463829"/>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ln>
                  <a:noFill/>
                </a:ln>
                <a:solidFill>
                  <a:schemeClr val="tx1"/>
                </a:solidFill>
                <a:latin typeface="+mn-lt"/>
                <a:ea typeface="+mn-ea"/>
                <a:cs typeface="+mn-cs"/>
              </a:defRPr>
            </a:pPr>
            <a:endParaRPr lang="en-US"/>
          </a:p>
        </c:txPr>
        <c:crossAx val="462900200"/>
        <c:crosses val="autoZero"/>
        <c:crossBetween val="between"/>
      </c:valAx>
      <c:spPr>
        <a:noFill/>
        <a:ln>
          <a:noFill/>
        </a:ln>
        <a:effectLst/>
      </c:spPr>
    </c:plotArea>
    <c:legend>
      <c:legendPos val="t"/>
      <c:layout>
        <c:manualLayout>
          <c:xMode val="edge"/>
          <c:yMode val="edge"/>
          <c:x val="0.74402384377787734"/>
          <c:y val="0.21032774749310182"/>
          <c:w val="0.21154649381990318"/>
          <c:h val="7.812554680664918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extLst>
    <c:ext xmlns:c14="http://schemas.microsoft.com/office/drawing/2007/8/2/chart" uri="{781A3756-C4B2-4CAC-9D66-4F8BD8637D16}">
      <c14:pivotOptions>
        <c14:dropZoneFilter val="1"/>
        <c14:dropZoneCategories val="1"/>
        <c14:dropZoneData val="1"/>
        <c14:dropZoneSeries val="1"/>
      </c14:pivotOptions>
    </c:ext>
    <c:ext xmlns:c16="http://schemas.microsoft.com/office/drawing/2014/chart" uri="{E28EC0CA-F0BB-4C9C-879D-F8772B89E7AC}">
      <c16:pivotOptions16>
        <c16:showExpandCollapseFieldButtons val="1"/>
      </c16:pivotOptions16>
    </c:ext>
  </c:extLst>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0.01667</cdr:x>
      <cdr:y>0.0104</cdr:y>
    </cdr:from>
    <cdr:to>
      <cdr:x>0.25833</cdr:x>
      <cdr:y>0.0847</cdr:y>
    </cdr:to>
    <cdr:sp macro="" textlink="">
      <cdr:nvSpPr>
        <cdr:cNvPr id="2" name="TextBox 1">
          <a:extLst xmlns:a="http://schemas.openxmlformats.org/drawingml/2006/main">
            <a:ext uri="{FF2B5EF4-FFF2-40B4-BE49-F238E27FC236}">
              <a16:creationId xmlns:a16="http://schemas.microsoft.com/office/drawing/2014/main" id="{6D1D3CE9-A88A-49BE-8F19-95A55E96A9FD}"/>
            </a:ext>
          </a:extLst>
        </cdr:cNvPr>
        <cdr:cNvSpPr txBox="1"/>
      </cdr:nvSpPr>
      <cdr:spPr>
        <a:xfrm xmlns:a="http://schemas.openxmlformats.org/drawingml/2006/main">
          <a:off x="128214" y="40996"/>
          <a:ext cx="1858684" cy="292884"/>
        </a:xfrm>
        <a:prstGeom xmlns:a="http://schemas.openxmlformats.org/drawingml/2006/main" prst="rect">
          <a:avLst/>
        </a:prstGeom>
        <a:solidFill xmlns:a="http://schemas.openxmlformats.org/drawingml/2006/main">
          <a:sysClr val="window" lastClr="FFFFFF"/>
        </a:solidFill>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0.01042</cdr:x>
      <cdr:y>0.89302</cdr:y>
    </cdr:from>
    <cdr:to>
      <cdr:x>0.17292</cdr:x>
      <cdr:y>0.98514</cdr:y>
    </cdr:to>
    <cdr:sp macro="" textlink="">
      <cdr:nvSpPr>
        <cdr:cNvPr id="3" name="TextBox 2">
          <a:extLst xmlns:a="http://schemas.openxmlformats.org/drawingml/2006/main">
            <a:ext uri="{FF2B5EF4-FFF2-40B4-BE49-F238E27FC236}">
              <a16:creationId xmlns:a16="http://schemas.microsoft.com/office/drawing/2014/main" id="{7539B082-E4FC-41F1-8886-7C32D4573756}"/>
            </a:ext>
          </a:extLst>
        </cdr:cNvPr>
        <cdr:cNvSpPr txBox="1"/>
      </cdr:nvSpPr>
      <cdr:spPr>
        <a:xfrm xmlns:a="http://schemas.openxmlformats.org/drawingml/2006/main">
          <a:off x="47625" y="2862264"/>
          <a:ext cx="742950" cy="295275"/>
        </a:xfrm>
        <a:prstGeom xmlns:a="http://schemas.openxmlformats.org/drawingml/2006/main" prst="rect">
          <a:avLst/>
        </a:prstGeom>
        <a:solidFill xmlns:a="http://schemas.openxmlformats.org/drawingml/2006/main">
          <a:sysClr val="window" lastClr="FFFFFF"/>
        </a:solidFill>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userShapes>
</file>

<file path=ppt/drawings/drawing2.xml><?xml version="1.0" encoding="utf-8"?>
<c:userShapes xmlns:c="http://schemas.openxmlformats.org/drawingml/2006/chart">
  <cdr:relSizeAnchor xmlns:cdr="http://schemas.openxmlformats.org/drawingml/2006/chartDrawing">
    <cdr:from>
      <cdr:x>0.68173</cdr:x>
      <cdr:y>0.14931</cdr:y>
    </cdr:from>
    <cdr:to>
      <cdr:x>1</cdr:x>
      <cdr:y>0.24306</cdr:y>
    </cdr:to>
    <cdr:sp macro="" textlink="">
      <cdr:nvSpPr>
        <cdr:cNvPr id="4" name="TextBox 3">
          <a:extLst xmlns:a="http://schemas.openxmlformats.org/drawingml/2006/main">
            <a:ext uri="{FF2B5EF4-FFF2-40B4-BE49-F238E27FC236}">
              <a16:creationId xmlns:a16="http://schemas.microsoft.com/office/drawing/2014/main" id="{27BF72C0-F9C9-43A8-AB14-C2DE127C0923}"/>
            </a:ext>
          </a:extLst>
        </cdr:cNvPr>
        <cdr:cNvSpPr txBox="1"/>
      </cdr:nvSpPr>
      <cdr:spPr>
        <a:xfrm xmlns:a="http://schemas.openxmlformats.org/drawingml/2006/main">
          <a:off x="3305176" y="443706"/>
          <a:ext cx="1543049" cy="27860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900" b="1">
              <a:latin typeface="Times New Roman" panose="02020603050405020304" pitchFamily="18" charset="0"/>
              <a:cs typeface="Times New Roman" panose="02020603050405020304" pitchFamily="18" charset="0"/>
            </a:rPr>
            <a:t>Germination Temperature</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doi.org/10.1093/aob/mcg203"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58" name="Google Shape;158;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Hypothesis </a:t>
            </a:r>
            <a:r>
              <a:rPr lang="en-US" dirty="0">
                <a:sym typeface="Wingdings" panose="05000000000000000000" pitchFamily="2" charset="2"/>
              </a:rPr>
              <a:t></a:t>
            </a:r>
            <a:r>
              <a:rPr lang="en-US" dirty="0"/>
              <a:t> change into; we hypothesis that soil texture impacts growth and survival in dry conditions.</a:t>
            </a:r>
            <a:endParaRPr dirty="0"/>
          </a:p>
        </p:txBody>
      </p:sp>
      <p:sp>
        <p:nvSpPr>
          <p:cNvPr id="92" name="Google Shape;9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Broaden NTU stuff.  Cinder fields and other sandy to clay loam soils  of Northern Az and Norther New Mexico.  Remove Area1 call it sunset crater.</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Examples of other sites remove name and say example of non cinder sites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Common gardens measurements were taken at cinder sites and label NTU as sandy in New Mexico, Amy will provide a picture for NTU.</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Add a slide of taking measurements at the gardens after slide 3 then go into growth chamber stuff.  Call slide common garden experiment.</a:t>
            </a:r>
          </a:p>
          <a:p>
            <a:pPr marL="0" lvl="0" indent="0" algn="l" rtl="0">
              <a:spcBef>
                <a:spcPts val="0"/>
              </a:spcBef>
              <a:spcAft>
                <a:spcPts val="0"/>
              </a:spcAft>
              <a:buNone/>
            </a:pPr>
            <a:endParaRPr dirty="0"/>
          </a:p>
        </p:txBody>
      </p:sp>
      <p:sp>
        <p:nvSpPr>
          <p:cNvPr id="102" name="Google Shape;10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Common garden measurements were taken at cinder field site in Arizona and a sandy site in New Mexico.</a:t>
            </a:r>
          </a:p>
        </p:txBody>
      </p:sp>
    </p:spTree>
    <p:extLst>
      <p:ext uri="{BB962C8B-B14F-4D97-AF65-F5344CB8AC3E}">
        <p14:creationId xmlns:p14="http://schemas.microsoft.com/office/powerpoint/2010/main" val="31616557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Call it experiment to or growth chamber experiment.   Talk about med vs hot germination conditions.  Cinder vs non-cinder trees .  Use the file with no win for new graphs.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Delete transplanted individually and the image </a:t>
            </a:r>
            <a:r>
              <a:rPr lang="en-US" dirty="0" err="1"/>
              <a:t>cuz</a:t>
            </a:r>
            <a:r>
              <a:rPr lang="en-US" dirty="0"/>
              <a:t> not doing it for this project.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Grown in simulated sandy loam soil.</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2 different </a:t>
            </a:r>
            <a:r>
              <a:rPr lang="en-US" dirty="0" err="1"/>
              <a:t>temperatues</a:t>
            </a:r>
            <a:r>
              <a:rPr lang="en-US" dirty="0"/>
              <a:t>. Pre treatment= 5 C Room temp. </a:t>
            </a:r>
          </a:p>
          <a:p>
            <a:pPr marL="0" lvl="0" indent="0" algn="l" rtl="0">
              <a:spcBef>
                <a:spcPts val="0"/>
              </a:spcBef>
              <a:spcAft>
                <a:spcPts val="0"/>
              </a:spcAft>
              <a:buNone/>
            </a:pPr>
            <a:r>
              <a:rPr lang="en-US" dirty="0"/>
              <a:t>Medium and high germination temperatures.</a:t>
            </a:r>
          </a:p>
          <a:p>
            <a:pPr marL="0" lvl="0" indent="0" algn="l" rtl="0">
              <a:spcBef>
                <a:spcPts val="0"/>
              </a:spcBef>
              <a:spcAft>
                <a:spcPts val="0"/>
              </a:spcAft>
              <a:buNone/>
            </a:pPr>
            <a:r>
              <a:rPr lang="en-US" dirty="0"/>
              <a:t>Need analysis to see if temperature matters and will add to this slide if needed.</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Delete pretreatment, add to test the temperature affects and examine below ground traits.  Amy added</a:t>
            </a:r>
          </a:p>
          <a:p>
            <a:pPr marL="0" lvl="0" indent="0" algn="l" rtl="0">
              <a:spcBef>
                <a:spcPts val="0"/>
              </a:spcBef>
              <a:spcAft>
                <a:spcPts val="0"/>
              </a:spcAft>
              <a:buNone/>
            </a:pPr>
            <a:endParaRPr dirty="0"/>
          </a:p>
        </p:txBody>
      </p:sp>
      <p:sp>
        <p:nvSpPr>
          <p:cNvPr id="119" name="Google Shape;11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Cinder garden site has higher mortality and fewer shoots.</a:t>
            </a:r>
            <a:endParaRPr dirty="0"/>
          </a:p>
        </p:txBody>
      </p:sp>
      <p:sp>
        <p:nvSpPr>
          <p:cNvPr id="142" name="Google Shape;142;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Nned</a:t>
            </a:r>
            <a:r>
              <a:rPr lang="en-US" dirty="0"/>
              <a:t> to ;\label the experiment 1 same as the previous</a:t>
            </a:r>
          </a:p>
          <a:p>
            <a:pPr marL="0" lvl="0" indent="0" algn="l" rtl="0">
              <a:spcBef>
                <a:spcPts val="0"/>
              </a:spcBef>
              <a:spcAft>
                <a:spcPts val="0"/>
              </a:spcAft>
              <a:buNone/>
            </a:pPr>
            <a:r>
              <a:rPr lang="en-US" dirty="0"/>
              <a:t>Instead of NAU and NTU make those into sandy soil, and cinder soil.</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What verbiage to use </a:t>
            </a:r>
            <a:r>
              <a:rPr lang="en-US" dirty="0">
                <a:sym typeface="Wingdings" panose="05000000000000000000" pitchFamily="2" charset="2"/>
              </a:rPr>
              <a:t> add text box, gives a summary of the slide of which are sig diff.</a:t>
            </a:r>
          </a:p>
          <a:p>
            <a:pPr marL="0" lvl="0" indent="0" algn="l" rtl="0">
              <a:spcBef>
                <a:spcPts val="0"/>
              </a:spcBef>
              <a:spcAft>
                <a:spcPts val="0"/>
              </a:spcAft>
              <a:buNone/>
            </a:pPr>
            <a:r>
              <a:rPr lang="en-US" dirty="0">
                <a:sym typeface="Wingdings" panose="05000000000000000000" pitchFamily="2" charset="2"/>
              </a:rPr>
              <a:t>Seedlings grown in garden are sig shorter but with larger </a:t>
            </a:r>
            <a:r>
              <a:rPr lang="en-US" dirty="0" err="1">
                <a:sym typeface="Wingdings" panose="05000000000000000000" pitchFamily="2" charset="2"/>
              </a:rPr>
              <a:t>dcr</a:t>
            </a:r>
            <a:r>
              <a:rPr lang="en-US" dirty="0">
                <a:sym typeface="Wingdings" panose="05000000000000000000" pitchFamily="2" charset="2"/>
              </a:rPr>
              <a:t> and longer shoots.  Sunset root surface sig diff for germ/temp and sunset root surface, but not length.  Root vs. Volume has a fairly large sig different .  Root v. diameter only affect is temperature and nothing to do with the site.   Number of child roots, nothing.  Child root density, nothing.</a:t>
            </a:r>
          </a:p>
          <a:p>
            <a:pPr marL="0" lvl="0" indent="0" algn="l" rtl="0">
              <a:spcBef>
                <a:spcPts val="0"/>
              </a:spcBef>
              <a:spcAft>
                <a:spcPts val="0"/>
              </a:spcAft>
              <a:buNone/>
            </a:pPr>
            <a:endParaRPr lang="en-US" dirty="0">
              <a:sym typeface="Wingdings" panose="05000000000000000000" pitchFamily="2" charset="2"/>
            </a:endParaRPr>
          </a:p>
          <a:p>
            <a:pPr marL="0" lvl="0" indent="0" algn="l" rtl="0">
              <a:spcBef>
                <a:spcPts val="0"/>
              </a:spcBef>
              <a:spcAft>
                <a:spcPts val="0"/>
              </a:spcAft>
              <a:buNone/>
            </a:pPr>
            <a:r>
              <a:rPr lang="en-US" dirty="0">
                <a:sym typeface="Wingdings" panose="05000000000000000000" pitchFamily="2" charset="2"/>
              </a:rPr>
              <a:t>Make a figure of root volume and germ/temp vs site </a:t>
            </a:r>
            <a:endParaRPr dirty="0"/>
          </a:p>
        </p:txBody>
      </p:sp>
      <p:sp>
        <p:nvSpPr>
          <p:cNvPr id="135" name="Google Shape;135;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Don’t say method use growth chamber exp. Or exp 2.</a:t>
            </a:r>
            <a:endParaRPr dirty="0"/>
          </a:p>
        </p:txBody>
      </p:sp>
      <p:sp>
        <p:nvSpPr>
          <p:cNvPr id="148" name="Google Shape;14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Summarize, include a recap of the results, and seedling survival contrast with adult </a:t>
            </a:r>
            <a:r>
              <a:rPr lang="en-US" dirty="0" err="1"/>
              <a:t>surviver</a:t>
            </a:r>
            <a:r>
              <a:rPr lang="en-US" dirty="0"/>
              <a:t> at the cinder sites. We need to investigate how survival and performance in seedlings and adults.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Need from Amy need the image and root results.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NTU NAU shared drive </a:t>
            </a:r>
            <a:r>
              <a:rPr lang="en-US" dirty="0">
                <a:sym typeface="Wingdings" panose="05000000000000000000" pitchFamily="2" charset="2"/>
              </a:rPr>
              <a:t> photos 2018  Crown point Garden looks like sunset but its sand instead of cinder  Add to new slide after Slide 3.</a:t>
            </a:r>
          </a:p>
          <a:p>
            <a:pPr marL="0" lvl="0" indent="0" algn="l" rtl="0">
              <a:spcBef>
                <a:spcPts val="0"/>
              </a:spcBef>
              <a:spcAft>
                <a:spcPts val="0"/>
              </a:spcAft>
              <a:buNone/>
            </a:pPr>
            <a:endParaRPr lang="en-US" dirty="0">
              <a:sym typeface="Wingdings" panose="05000000000000000000" pitchFamily="2" charset="2"/>
            </a:endParaRPr>
          </a:p>
          <a:p>
            <a:pPr marL="0" lvl="0" indent="0" algn="l" rtl="0">
              <a:spcBef>
                <a:spcPts val="0"/>
              </a:spcBef>
              <a:spcAft>
                <a:spcPts val="0"/>
              </a:spcAft>
              <a:buNone/>
            </a:pPr>
            <a:r>
              <a:rPr lang="en-US" sz="1100" b="0" i="0" u="none" strike="noStrike" cap="none" dirty="0">
                <a:solidFill>
                  <a:srgbClr val="000000"/>
                </a:solidFill>
                <a:effectLst/>
                <a:latin typeface="Arial"/>
                <a:ea typeface="Arial"/>
                <a:cs typeface="Arial"/>
                <a:sym typeface="Arial"/>
              </a:rPr>
              <a:t>GÖRAN I. ÅGREN, OSKAR FRANKLIN, Root : Shoot Ratios, Optimization and Nitrogen Productivity, </a:t>
            </a:r>
            <a:r>
              <a:rPr lang="en-US" sz="1100" b="0" i="1" u="none" strike="noStrike" cap="none" dirty="0">
                <a:solidFill>
                  <a:srgbClr val="000000"/>
                </a:solidFill>
                <a:effectLst/>
                <a:latin typeface="Arial"/>
                <a:ea typeface="Arial"/>
                <a:cs typeface="Arial"/>
                <a:sym typeface="Arial"/>
              </a:rPr>
              <a:t>Annals of Botany</a:t>
            </a:r>
            <a:r>
              <a:rPr lang="en-US" sz="1100" b="0" i="0" u="none" strike="noStrike" cap="none" dirty="0">
                <a:solidFill>
                  <a:srgbClr val="000000"/>
                </a:solidFill>
                <a:effectLst/>
                <a:latin typeface="Arial"/>
                <a:ea typeface="Arial"/>
                <a:cs typeface="Arial"/>
                <a:sym typeface="Arial"/>
              </a:rPr>
              <a:t>, Volume 92, Issue 6, December 2003, Pages 795–800, </a:t>
            </a:r>
            <a:r>
              <a:rPr lang="en-US" sz="1100" b="0" i="0" u="none" strike="noStrike" cap="none" dirty="0">
                <a:solidFill>
                  <a:srgbClr val="000000"/>
                </a:solidFill>
                <a:effectLst/>
                <a:latin typeface="Arial"/>
                <a:ea typeface="Arial"/>
                <a:cs typeface="Arial"/>
                <a:sym typeface="Arial"/>
                <a:hlinkClick r:id="rId3"/>
              </a:rPr>
              <a:t>https://doi.org/10.1093/aob/mcg203</a:t>
            </a:r>
            <a:endParaRPr dirty="0"/>
          </a:p>
        </p:txBody>
      </p:sp>
      <p:sp>
        <p:nvSpPr>
          <p:cNvPr id="153" name="Google Shape;153;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
        <p:cNvGrpSpPr/>
        <p:nvPr/>
      </p:nvGrpSpPr>
      <p:grpSpPr>
        <a:xfrm>
          <a:off x="0" y="0"/>
          <a:ext cx="0" cy="0"/>
          <a:chOff x="0" y="0"/>
          <a:chExt cx="0" cy="0"/>
        </a:xfrm>
      </p:grpSpPr>
      <p:sp>
        <p:nvSpPr>
          <p:cNvPr id="24" name="Google Shape;24;p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9"/>
        <p:cNvGrpSpPr/>
        <p:nvPr/>
      </p:nvGrpSpPr>
      <p:grpSpPr>
        <a:xfrm>
          <a:off x="0" y="0"/>
          <a:ext cx="0" cy="0"/>
          <a:chOff x="0" y="0"/>
          <a:chExt cx="0" cy="0"/>
        </a:xfrm>
      </p:grpSpPr>
      <p:sp>
        <p:nvSpPr>
          <p:cNvPr id="30" name="Google Shape;30;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8.png"/><Relationship Id="rId7"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jpg"/><Relationship Id="rId10" Type="http://schemas.openxmlformats.org/officeDocument/2006/relationships/image" Target="../media/image22.png"/><Relationship Id="rId4" Type="http://schemas.openxmlformats.org/officeDocument/2006/relationships/image" Target="../media/image19.png"/><Relationship Id="rId9"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jpg"/><Relationship Id="rId5" Type="http://schemas.openxmlformats.org/officeDocument/2006/relationships/image" Target="../media/image9.jpe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FFC000"/>
            </a:gs>
            <a:gs pos="23000">
              <a:srgbClr val="FFC000"/>
            </a:gs>
            <a:gs pos="31000">
              <a:srgbClr val="FFDB6F"/>
            </a:gs>
            <a:gs pos="37000">
              <a:srgbClr val="FFE79F"/>
            </a:gs>
            <a:gs pos="49000">
              <a:srgbClr val="FFFFFF"/>
            </a:gs>
            <a:gs pos="58000">
              <a:srgbClr val="BAC3D4"/>
            </a:gs>
            <a:gs pos="62000">
              <a:srgbClr val="8A99B6"/>
            </a:gs>
            <a:gs pos="67000">
              <a:srgbClr val="556A95"/>
            </a:gs>
            <a:gs pos="84000">
              <a:srgbClr val="002060"/>
            </a:gs>
            <a:gs pos="100000">
              <a:srgbClr val="002060"/>
            </a:gs>
          </a:gsLst>
          <a:lin ang="2700000" scaled="0"/>
        </a:gradFill>
        <a:effectLst/>
      </p:bgPr>
    </p:bg>
    <p:spTree>
      <p:nvGrpSpPr>
        <p:cNvPr id="1" name="Shape 83"/>
        <p:cNvGrpSpPr/>
        <p:nvPr/>
      </p:nvGrpSpPr>
      <p:grpSpPr>
        <a:xfrm>
          <a:off x="0" y="0"/>
          <a:ext cx="0" cy="0"/>
          <a:chOff x="0" y="0"/>
          <a:chExt cx="0" cy="0"/>
        </a:xfrm>
      </p:grpSpPr>
      <p:sp>
        <p:nvSpPr>
          <p:cNvPr id="84" name="Google Shape;84;p13"/>
          <p:cNvSpPr txBox="1">
            <a:spLocks noGrp="1"/>
          </p:cNvSpPr>
          <p:nvPr>
            <p:ph type="ctrTitle"/>
          </p:nvPr>
        </p:nvSpPr>
        <p:spPr>
          <a:xfrm>
            <a:off x="664799" y="1218900"/>
            <a:ext cx="10038936" cy="5181600"/>
          </a:xfrm>
          <a:prstGeom prst="rect">
            <a:avLst/>
          </a:prstGeom>
          <a:noFill/>
          <a:ln>
            <a:noFill/>
          </a:ln>
        </p:spPr>
        <p:txBody>
          <a:bodyPr spcFirstLastPara="1" wrap="square" lIns="91425" tIns="45700" rIns="91425" bIns="45700" anchor="b" anchorCtr="0">
            <a:noAutofit/>
          </a:bodyPr>
          <a:lstStyle/>
          <a:p>
            <a:pPr lvl="0" algn="l">
              <a:lnSpc>
                <a:spcPct val="100000"/>
              </a:lnSpc>
              <a:buSzPts val="4410"/>
            </a:pPr>
            <a:br>
              <a:rPr lang="en-US" sz="4410" b="1" dirty="0">
                <a:latin typeface="Times New Roman"/>
                <a:ea typeface="Times New Roman"/>
                <a:cs typeface="Times New Roman"/>
                <a:sym typeface="Times New Roman"/>
              </a:rPr>
            </a:br>
            <a:br>
              <a:rPr lang="en-US" sz="4410" b="1" dirty="0">
                <a:latin typeface="Times New Roman"/>
                <a:ea typeface="Times New Roman"/>
                <a:cs typeface="Times New Roman"/>
                <a:sym typeface="Times New Roman"/>
              </a:rPr>
            </a:br>
            <a:br>
              <a:rPr lang="en-US" sz="4410" b="1" dirty="0">
                <a:latin typeface="Times New Roman"/>
                <a:ea typeface="Times New Roman"/>
                <a:cs typeface="Times New Roman"/>
                <a:sym typeface="Times New Roman"/>
              </a:rPr>
            </a:br>
            <a:br>
              <a:rPr lang="en-US" sz="4410" b="1" dirty="0">
                <a:latin typeface="Times New Roman"/>
                <a:ea typeface="Times New Roman"/>
                <a:cs typeface="Times New Roman"/>
                <a:sym typeface="Times New Roman"/>
              </a:rPr>
            </a:br>
            <a:r>
              <a:rPr lang="en-US" sz="4410" b="1" dirty="0">
                <a:latin typeface="Times New Roman"/>
                <a:ea typeface="Times New Roman"/>
                <a:cs typeface="Times New Roman"/>
                <a:sym typeface="Times New Roman"/>
              </a:rPr>
              <a:t>Soil texture alters drought response in </a:t>
            </a:r>
            <a:r>
              <a:rPr lang="en-US" sz="4410" b="1" i="1" dirty="0">
                <a:latin typeface="Times New Roman"/>
                <a:ea typeface="Times New Roman"/>
                <a:cs typeface="Times New Roman"/>
                <a:sym typeface="Times New Roman"/>
              </a:rPr>
              <a:t>Pinus edulis</a:t>
            </a:r>
            <a:br>
              <a:rPr lang="en-US" sz="3959" b="1" i="1" dirty="0">
                <a:latin typeface="Times New Roman"/>
                <a:ea typeface="Times New Roman"/>
                <a:cs typeface="Times New Roman"/>
                <a:sym typeface="Times New Roman"/>
              </a:rPr>
            </a:br>
            <a:br>
              <a:rPr lang="en-US" sz="3959" b="1" i="1" dirty="0">
                <a:latin typeface="Times New Roman"/>
                <a:ea typeface="Times New Roman"/>
                <a:cs typeface="Times New Roman"/>
                <a:sym typeface="Times New Roman"/>
              </a:rPr>
            </a:br>
            <a:r>
              <a:rPr lang="en-US" sz="1800" b="1" dirty="0">
                <a:solidFill>
                  <a:srgbClr val="000000"/>
                </a:solidFill>
                <a:latin typeface="Times New Roman"/>
                <a:ea typeface="Times New Roman"/>
                <a:cs typeface="Times New Roman"/>
                <a:sym typeface="Times New Roman"/>
              </a:rPr>
              <a:t>Maria Teresa Hernandez, Amy V. Whipple, Chase J. </a:t>
            </a:r>
            <a:r>
              <a:rPr lang="en-US" sz="1800" b="1" dirty="0" err="1">
                <a:solidFill>
                  <a:srgbClr val="000000"/>
                </a:solidFill>
                <a:latin typeface="Times New Roman"/>
                <a:ea typeface="Times New Roman"/>
                <a:cs typeface="Times New Roman"/>
                <a:sym typeface="Times New Roman"/>
              </a:rPr>
              <a:t>Bebo</a:t>
            </a:r>
            <a:r>
              <a:rPr lang="en-US" sz="1800" b="1" dirty="0">
                <a:solidFill>
                  <a:srgbClr val="000000"/>
                </a:solidFill>
                <a:latin typeface="Times New Roman"/>
                <a:ea typeface="Times New Roman"/>
                <a:cs typeface="Times New Roman"/>
                <a:sym typeface="Times New Roman"/>
              </a:rPr>
              <a:t>, Steven Chischilly, Ryan Samuel A. Data, Catherine A. Gehring, </a:t>
            </a:r>
            <a:r>
              <a:rPr lang="en-US" sz="1800" b="1" dirty="0" err="1">
                <a:solidFill>
                  <a:srgbClr val="000000"/>
                </a:solidFill>
                <a:latin typeface="Times New Roman"/>
                <a:ea typeface="Times New Roman"/>
                <a:cs typeface="Times New Roman"/>
                <a:sym typeface="Times New Roman"/>
              </a:rPr>
              <a:t>Dalyna</a:t>
            </a:r>
            <a:r>
              <a:rPr lang="en-US" sz="1800" b="1" dirty="0">
                <a:solidFill>
                  <a:srgbClr val="000000"/>
                </a:solidFill>
                <a:latin typeface="Times New Roman"/>
                <a:ea typeface="Times New Roman"/>
                <a:cs typeface="Times New Roman"/>
                <a:sym typeface="Times New Roman"/>
              </a:rPr>
              <a:t> L. Hannah, Paul L. Heinrich, </a:t>
            </a:r>
            <a:r>
              <a:rPr lang="en-US" sz="1800" b="1" dirty="0" err="1">
                <a:solidFill>
                  <a:srgbClr val="000000"/>
                </a:solidFill>
                <a:latin typeface="Times New Roman"/>
                <a:ea typeface="Times New Roman"/>
                <a:cs typeface="Times New Roman"/>
                <a:sym typeface="Times New Roman"/>
              </a:rPr>
              <a:t>Ehren</a:t>
            </a:r>
            <a:r>
              <a:rPr lang="en-US" sz="1800" b="1" dirty="0">
                <a:solidFill>
                  <a:srgbClr val="000000"/>
                </a:solidFill>
                <a:latin typeface="Times New Roman"/>
                <a:ea typeface="Times New Roman"/>
                <a:cs typeface="Times New Roman"/>
                <a:sym typeface="Times New Roman"/>
              </a:rPr>
              <a:t> Reid Von </a:t>
            </a:r>
            <a:r>
              <a:rPr lang="en-US" sz="1800" b="1" dirty="0" err="1">
                <a:solidFill>
                  <a:srgbClr val="000000"/>
                </a:solidFill>
                <a:latin typeface="Times New Roman"/>
                <a:ea typeface="Times New Roman"/>
                <a:cs typeface="Times New Roman"/>
                <a:sym typeface="Times New Roman"/>
              </a:rPr>
              <a:t>Moler</a:t>
            </a:r>
            <a:r>
              <a:rPr lang="en-US" sz="3600" b="1" i="1" dirty="0">
                <a:latin typeface="Times New Roman"/>
                <a:ea typeface="Times New Roman"/>
                <a:cs typeface="Times New Roman"/>
                <a:sym typeface="Times New Roman"/>
              </a:rPr>
              <a:t> </a:t>
            </a:r>
            <a:br>
              <a:rPr lang="en-US" sz="3959" b="1" i="1" dirty="0">
                <a:latin typeface="Times New Roman"/>
                <a:ea typeface="Times New Roman"/>
                <a:cs typeface="Times New Roman"/>
                <a:sym typeface="Times New Roman"/>
              </a:rPr>
            </a:br>
            <a:br>
              <a:rPr lang="en-US" sz="2160" b="1" dirty="0">
                <a:latin typeface="Times New Roman"/>
                <a:ea typeface="Times New Roman"/>
                <a:cs typeface="Times New Roman"/>
                <a:sym typeface="Times New Roman"/>
              </a:rPr>
            </a:br>
            <a:r>
              <a:rPr lang="en-US" sz="2160" b="1" dirty="0">
                <a:latin typeface="Times New Roman"/>
                <a:ea typeface="Times New Roman"/>
                <a:cs typeface="Times New Roman"/>
                <a:sym typeface="Times New Roman"/>
              </a:rPr>
              <a:t>Northern Arizona University</a:t>
            </a:r>
            <a:br>
              <a:rPr lang="en-US" sz="2160" b="1" dirty="0">
                <a:latin typeface="Times New Roman"/>
                <a:ea typeface="Times New Roman"/>
                <a:cs typeface="Times New Roman"/>
                <a:sym typeface="Times New Roman"/>
              </a:rPr>
            </a:br>
            <a:r>
              <a:rPr lang="en-US" sz="2160" b="1" dirty="0">
                <a:latin typeface="Times New Roman"/>
                <a:ea typeface="Times New Roman"/>
                <a:cs typeface="Times New Roman"/>
                <a:sym typeface="Times New Roman"/>
              </a:rPr>
              <a:t>Biological Sciences</a:t>
            </a:r>
            <a:br>
              <a:rPr lang="en-US" sz="2160" b="1" dirty="0">
                <a:latin typeface="Times New Roman"/>
                <a:ea typeface="Times New Roman"/>
                <a:cs typeface="Times New Roman"/>
                <a:sym typeface="Times New Roman"/>
              </a:rPr>
            </a:br>
            <a:br>
              <a:rPr lang="en-US" sz="2160" b="1" dirty="0">
                <a:latin typeface="Times New Roman"/>
                <a:ea typeface="Times New Roman"/>
                <a:cs typeface="Times New Roman"/>
                <a:sym typeface="Times New Roman"/>
              </a:rPr>
            </a:br>
            <a:r>
              <a:rPr lang="en-US" sz="2160" b="1" dirty="0">
                <a:latin typeface="Times New Roman"/>
                <a:ea typeface="Times New Roman"/>
                <a:cs typeface="Times New Roman"/>
                <a:sym typeface="Times New Roman"/>
              </a:rPr>
              <a:t>Navajo Technical University</a:t>
            </a:r>
            <a:br>
              <a:rPr lang="en-US" sz="2160" b="1" dirty="0">
                <a:latin typeface="Times New Roman"/>
                <a:ea typeface="Times New Roman"/>
                <a:cs typeface="Times New Roman"/>
                <a:sym typeface="Times New Roman"/>
              </a:rPr>
            </a:br>
            <a:r>
              <a:rPr lang="en-US" sz="2160" b="1" dirty="0">
                <a:latin typeface="Times New Roman"/>
                <a:ea typeface="Times New Roman"/>
                <a:cs typeface="Times New Roman"/>
                <a:sym typeface="Times New Roman"/>
              </a:rPr>
              <a:t>Natural Resources</a:t>
            </a:r>
            <a:br>
              <a:rPr lang="en-US" sz="2160" dirty="0">
                <a:latin typeface="Times New Roman"/>
                <a:ea typeface="Times New Roman"/>
                <a:cs typeface="Times New Roman"/>
                <a:sym typeface="Times New Roman"/>
              </a:rPr>
            </a:br>
            <a:br>
              <a:rPr lang="en-US" sz="2160" b="1" dirty="0">
                <a:latin typeface="Times New Roman"/>
                <a:ea typeface="Times New Roman"/>
                <a:cs typeface="Times New Roman"/>
                <a:sym typeface="Times New Roman"/>
              </a:rPr>
            </a:br>
            <a:br>
              <a:rPr lang="en-US" sz="2160" b="1" dirty="0">
                <a:latin typeface="Times New Roman"/>
                <a:ea typeface="Times New Roman"/>
                <a:cs typeface="Times New Roman"/>
                <a:sym typeface="Times New Roman"/>
              </a:rPr>
            </a:br>
            <a:endParaRPr sz="3959" i="1" dirty="0">
              <a:latin typeface="Times New Roman"/>
              <a:ea typeface="Times New Roman"/>
              <a:cs typeface="Times New Roman"/>
              <a:sym typeface="Times New Roman"/>
            </a:endParaRPr>
          </a:p>
        </p:txBody>
      </p:sp>
      <p:pic>
        <p:nvPicPr>
          <p:cNvPr id="85" name="Google Shape;85;p13"/>
          <p:cNvPicPr preferRelativeResize="0"/>
          <p:nvPr/>
        </p:nvPicPr>
        <p:blipFill rotWithShape="1">
          <a:blip r:embed="rId3">
            <a:alphaModFix/>
          </a:blip>
          <a:srcRect/>
          <a:stretch/>
        </p:blipFill>
        <p:spPr>
          <a:xfrm>
            <a:off x="359764" y="5340625"/>
            <a:ext cx="1134982" cy="1459385"/>
          </a:xfrm>
          <a:prstGeom prst="rect">
            <a:avLst/>
          </a:prstGeom>
          <a:noFill/>
          <a:ln>
            <a:noFill/>
          </a:ln>
        </p:spPr>
      </p:pic>
      <p:pic>
        <p:nvPicPr>
          <p:cNvPr id="86" name="Google Shape;86;p13"/>
          <p:cNvPicPr preferRelativeResize="0"/>
          <p:nvPr/>
        </p:nvPicPr>
        <p:blipFill rotWithShape="1">
          <a:blip r:embed="rId4">
            <a:alphaModFix/>
          </a:blip>
          <a:srcRect/>
          <a:stretch/>
        </p:blipFill>
        <p:spPr>
          <a:xfrm>
            <a:off x="1975555" y="5340624"/>
            <a:ext cx="1442202" cy="1517375"/>
          </a:xfrm>
          <a:prstGeom prst="rect">
            <a:avLst/>
          </a:prstGeom>
          <a:noFill/>
          <a:ln>
            <a:noFill/>
          </a:ln>
        </p:spPr>
      </p:pic>
      <p:pic>
        <p:nvPicPr>
          <p:cNvPr id="87" name="Google Shape;87;p13" descr="A close up of a logo&#10;&#10;Description automatically generated"/>
          <p:cNvPicPr preferRelativeResize="0"/>
          <p:nvPr/>
        </p:nvPicPr>
        <p:blipFill rotWithShape="1">
          <a:blip r:embed="rId5">
            <a:alphaModFix/>
          </a:blip>
          <a:srcRect/>
          <a:stretch/>
        </p:blipFill>
        <p:spPr>
          <a:xfrm>
            <a:off x="3898566" y="5340624"/>
            <a:ext cx="1442202" cy="1517376"/>
          </a:xfrm>
          <a:prstGeom prst="rect">
            <a:avLst/>
          </a:prstGeom>
          <a:noFill/>
          <a:ln>
            <a:noFill/>
          </a:ln>
        </p:spPr>
      </p:pic>
      <p:pic>
        <p:nvPicPr>
          <p:cNvPr id="88" name="Google Shape;88;p13" descr="Contact - Navajo Technical University | Crownpoint, NM"/>
          <p:cNvPicPr preferRelativeResize="0"/>
          <p:nvPr/>
        </p:nvPicPr>
        <p:blipFill rotWithShape="1">
          <a:blip r:embed="rId6">
            <a:alphaModFix/>
          </a:blip>
          <a:srcRect/>
          <a:stretch/>
        </p:blipFill>
        <p:spPr>
          <a:xfrm>
            <a:off x="5634920" y="5943002"/>
            <a:ext cx="3588593" cy="914997"/>
          </a:xfrm>
          <a:prstGeom prst="rect">
            <a:avLst/>
          </a:prstGeom>
          <a:noFill/>
          <a:ln>
            <a:noFill/>
          </a:ln>
        </p:spPr>
      </p:pic>
      <p:pic>
        <p:nvPicPr>
          <p:cNvPr id="89" name="Google Shape;89;p13" descr="Arizona State University Named Presenting Sponsor of CONVERGE Tech ..."/>
          <p:cNvPicPr preferRelativeResize="0"/>
          <p:nvPr/>
        </p:nvPicPr>
        <p:blipFill rotWithShape="1">
          <a:blip r:embed="rId7">
            <a:alphaModFix/>
          </a:blip>
          <a:srcRect/>
          <a:stretch/>
        </p:blipFill>
        <p:spPr>
          <a:xfrm>
            <a:off x="9517665" y="5943002"/>
            <a:ext cx="2372140" cy="91499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0"/>
          <p:cNvSpPr txBox="1">
            <a:spLocks noGrp="1"/>
          </p:cNvSpPr>
          <p:nvPr>
            <p:ph type="title"/>
          </p:nvPr>
        </p:nvSpPr>
        <p:spPr>
          <a:xfrm>
            <a:off x="340997" y="147438"/>
            <a:ext cx="2354705" cy="65420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200"/>
              <a:buFont typeface="Times New Roman"/>
              <a:buNone/>
            </a:pPr>
            <a:r>
              <a:rPr lang="en-US" sz="3200" b="1" dirty="0">
                <a:latin typeface="Times New Roman"/>
                <a:ea typeface="Times New Roman"/>
                <a:cs typeface="Times New Roman"/>
                <a:sym typeface="Times New Roman"/>
              </a:rPr>
              <a:t>Conclusions</a:t>
            </a:r>
            <a:endParaRPr dirty="0"/>
          </a:p>
        </p:txBody>
      </p:sp>
      <p:sp>
        <p:nvSpPr>
          <p:cNvPr id="3" name="TextBox 2">
            <a:extLst>
              <a:ext uri="{FF2B5EF4-FFF2-40B4-BE49-F238E27FC236}">
                <a16:creationId xmlns:a16="http://schemas.microsoft.com/office/drawing/2014/main" id="{582F284D-198A-4A9A-A695-DED1F7FD6F0C}"/>
              </a:ext>
            </a:extLst>
          </p:cNvPr>
          <p:cNvSpPr txBox="1"/>
          <p:nvPr/>
        </p:nvSpPr>
        <p:spPr>
          <a:xfrm>
            <a:off x="452284" y="1065628"/>
            <a:ext cx="11739716" cy="5201424"/>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Course cinder soils result in high seedling mortality even though this is not the case for adult trees</a:t>
            </a:r>
            <a:r>
              <a:rPr lang="en-US" sz="2400" i="1" dirty="0">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a:t>
            </a:r>
          </a:p>
          <a:p>
            <a:endParaRPr lang="en-US" sz="24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In dry, cinder soil seedings have greater diameter at root collar, longer shoots, are shorter, and have fewer shoots. -–Future work could determine if this trait allocation is optimal for surviving drought.</a:t>
            </a:r>
          </a:p>
          <a:p>
            <a:pPr marL="342900" indent="-342900">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Our results were surprising in that cinder seed source did not always grow more root, under warm conditions the non-cinder site grew more root. </a:t>
            </a:r>
          </a:p>
          <a:p>
            <a:pPr marL="342900" indent="-342900">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This study needs to further investigate how survival and performance in seedlings and adult pinyon pine trees differ in allocation of limited resources in dry conditions and variable temperatures.</a:t>
            </a:r>
          </a:p>
          <a:p>
            <a:endParaRPr lang="en-US" sz="2000" i="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1"/>
          <p:cNvSpPr txBox="1">
            <a:spLocks noGrp="1"/>
          </p:cNvSpPr>
          <p:nvPr>
            <p:ph type="title"/>
          </p:nvPr>
        </p:nvSpPr>
        <p:spPr>
          <a:xfrm>
            <a:off x="838200" y="365125"/>
            <a:ext cx="10515600" cy="2843837"/>
          </a:xfrm>
          <a:prstGeom prst="rect">
            <a:avLst/>
          </a:prstGeom>
          <a:noFill/>
          <a:ln>
            <a:noFill/>
          </a:ln>
        </p:spPr>
        <p:txBody>
          <a:bodyPr spcFirstLastPara="1" wrap="square" lIns="91425" tIns="45700" rIns="91425" bIns="45700" anchor="ctr" anchorCtr="0">
            <a:noAutofit/>
          </a:bodyPr>
          <a:lstStyle/>
          <a:p>
            <a:pPr lvl="0">
              <a:buSzPts val="3600"/>
            </a:pPr>
            <a:r>
              <a:rPr lang="en-US" sz="3600" i="1" dirty="0">
                <a:latin typeface="Times New Roman"/>
                <a:ea typeface="Times New Roman"/>
                <a:cs typeface="Times New Roman"/>
                <a:sym typeface="Times New Roman"/>
              </a:rPr>
              <a:t>Acknowledgements: </a:t>
            </a:r>
            <a:r>
              <a:rPr lang="en-US" sz="2000" dirty="0">
                <a:latin typeface="Times New Roman"/>
                <a:ea typeface="Times New Roman"/>
                <a:cs typeface="Times New Roman"/>
                <a:sym typeface="Times New Roman"/>
              </a:rPr>
              <a:t>I would like to thank my fellow research collaborators and institutions that have provided funding, guidance and support throughout this project:</a:t>
            </a:r>
            <a:br>
              <a:rPr lang="en-US" sz="2000" dirty="0">
                <a:latin typeface="Times New Roman"/>
                <a:ea typeface="Times New Roman"/>
                <a:cs typeface="Times New Roman"/>
                <a:sym typeface="Times New Roman"/>
              </a:rPr>
            </a:br>
            <a:r>
              <a:rPr lang="en-US" sz="2000" dirty="0">
                <a:latin typeface="Times New Roman"/>
                <a:ea typeface="Times New Roman"/>
                <a:cs typeface="Times New Roman"/>
                <a:sym typeface="Times New Roman"/>
              </a:rPr>
              <a:t>Amy V. Whipple, Catherine A. Gehring, Paul Heinrich, Paloma Rose Davidson, Nadine Barlow, </a:t>
            </a:r>
            <a:r>
              <a:rPr lang="en-US" sz="2000" dirty="0" err="1">
                <a:latin typeface="Times New Roman"/>
                <a:ea typeface="Times New Roman"/>
                <a:cs typeface="Times New Roman"/>
                <a:sym typeface="Times New Roman"/>
              </a:rPr>
              <a:t>Dalyna</a:t>
            </a:r>
            <a:r>
              <a:rPr lang="en-US" sz="2000" dirty="0">
                <a:latin typeface="Times New Roman"/>
                <a:ea typeface="Times New Roman"/>
                <a:cs typeface="Times New Roman"/>
                <a:sym typeface="Times New Roman"/>
              </a:rPr>
              <a:t> L. Hannah, </a:t>
            </a:r>
            <a:r>
              <a:rPr lang="en-US" sz="2000" dirty="0" err="1">
                <a:latin typeface="Times New Roman"/>
                <a:ea typeface="Times New Roman"/>
                <a:cs typeface="Times New Roman"/>
                <a:sym typeface="Times New Roman"/>
              </a:rPr>
              <a:t>Ehren</a:t>
            </a:r>
            <a:r>
              <a:rPr lang="en-US" sz="2000" dirty="0">
                <a:latin typeface="Times New Roman"/>
                <a:ea typeface="Times New Roman"/>
                <a:cs typeface="Times New Roman"/>
                <a:sym typeface="Times New Roman"/>
              </a:rPr>
              <a:t> Reid Von </a:t>
            </a:r>
            <a:r>
              <a:rPr lang="en-US" sz="2000" dirty="0" err="1">
                <a:latin typeface="Times New Roman"/>
                <a:ea typeface="Times New Roman"/>
                <a:cs typeface="Times New Roman"/>
                <a:sym typeface="Times New Roman"/>
              </a:rPr>
              <a:t>Moler</a:t>
            </a:r>
            <a:r>
              <a:rPr lang="en-US" sz="2000" dirty="0">
                <a:latin typeface="Times New Roman"/>
                <a:ea typeface="Times New Roman"/>
                <a:cs typeface="Times New Roman"/>
                <a:sym typeface="Times New Roman"/>
              </a:rPr>
              <a:t>, Adair Patterson, Jared Karl Swenson, Isabella Carolyn Mejia, Hannah Rea </a:t>
            </a:r>
            <a:r>
              <a:rPr lang="en-US" sz="2000" dirty="0" err="1">
                <a:latin typeface="Times New Roman"/>
                <a:ea typeface="Times New Roman"/>
                <a:cs typeface="Times New Roman"/>
                <a:sym typeface="Times New Roman"/>
              </a:rPr>
              <a:t>Kantoris</a:t>
            </a:r>
            <a:r>
              <a:rPr lang="en-US" sz="2000" dirty="0">
                <a:latin typeface="Times New Roman"/>
                <a:ea typeface="Times New Roman"/>
                <a:cs typeface="Times New Roman"/>
                <a:sym typeface="Times New Roman"/>
              </a:rPr>
              <a:t>, Department of Astronomy and Planetary Science at Northern Arizona University, Arizona Space Grant Consortium, Arizona State University, NASA, Navajo Technical University</a:t>
            </a:r>
            <a:r>
              <a:rPr lang="en-US" sz="2400" dirty="0">
                <a:latin typeface="Times New Roman"/>
                <a:ea typeface="Times New Roman"/>
                <a:cs typeface="Times New Roman"/>
                <a:sym typeface="Times New Roman"/>
              </a:rPr>
              <a:t>. </a:t>
            </a:r>
            <a:endParaRPr sz="3600" b="1" dirty="0">
              <a:latin typeface="Times New Roman"/>
              <a:ea typeface="Times New Roman"/>
              <a:cs typeface="Times New Roman"/>
              <a:sym typeface="Times New Roman"/>
            </a:endParaRPr>
          </a:p>
        </p:txBody>
      </p:sp>
      <p:pic>
        <p:nvPicPr>
          <p:cNvPr id="161" name="Google Shape;161;p21" descr="A black sign with white text&#10;&#10;Description automatically generated"/>
          <p:cNvPicPr preferRelativeResize="0">
            <a:picLocks noGrp="1"/>
          </p:cNvPicPr>
          <p:nvPr>
            <p:ph type="body" idx="1"/>
          </p:nvPr>
        </p:nvPicPr>
        <p:blipFill rotWithShape="1">
          <a:blip r:embed="rId3">
            <a:alphaModFix/>
          </a:blip>
          <a:srcRect/>
          <a:stretch/>
        </p:blipFill>
        <p:spPr>
          <a:xfrm>
            <a:off x="328583" y="4422098"/>
            <a:ext cx="2244729" cy="1821125"/>
          </a:xfrm>
          <a:prstGeom prst="rect">
            <a:avLst/>
          </a:prstGeom>
          <a:noFill/>
          <a:ln>
            <a:noFill/>
          </a:ln>
        </p:spPr>
      </p:pic>
      <p:pic>
        <p:nvPicPr>
          <p:cNvPr id="162" name="Google Shape;162;p21" descr="A picture containing umbrella&#10;&#10;Description automatically generated"/>
          <p:cNvPicPr preferRelativeResize="0"/>
          <p:nvPr/>
        </p:nvPicPr>
        <p:blipFill rotWithShape="1">
          <a:blip r:embed="rId4">
            <a:alphaModFix/>
          </a:blip>
          <a:srcRect/>
          <a:stretch/>
        </p:blipFill>
        <p:spPr>
          <a:xfrm>
            <a:off x="2809551" y="4422098"/>
            <a:ext cx="2540000" cy="2070776"/>
          </a:xfrm>
          <a:prstGeom prst="rect">
            <a:avLst/>
          </a:prstGeom>
          <a:noFill/>
          <a:ln>
            <a:noFill/>
          </a:ln>
        </p:spPr>
      </p:pic>
      <p:pic>
        <p:nvPicPr>
          <p:cNvPr id="163" name="Google Shape;163;p21" descr="A close up of a logo&#10;&#10;Description automatically generated"/>
          <p:cNvPicPr preferRelativeResize="0"/>
          <p:nvPr/>
        </p:nvPicPr>
        <p:blipFill rotWithShape="1">
          <a:blip r:embed="rId5">
            <a:alphaModFix/>
          </a:blip>
          <a:srcRect/>
          <a:stretch/>
        </p:blipFill>
        <p:spPr>
          <a:xfrm>
            <a:off x="5592433" y="4404931"/>
            <a:ext cx="1917619" cy="1956036"/>
          </a:xfrm>
          <a:prstGeom prst="rect">
            <a:avLst/>
          </a:prstGeom>
          <a:noFill/>
          <a:ln>
            <a:noFill/>
          </a:ln>
        </p:spPr>
      </p:pic>
      <p:pic>
        <p:nvPicPr>
          <p:cNvPr id="164" name="Google Shape;164;p21" descr="Contact - Navajo Technical University | Crownpoint, NM"/>
          <p:cNvPicPr preferRelativeResize="0"/>
          <p:nvPr/>
        </p:nvPicPr>
        <p:blipFill rotWithShape="1">
          <a:blip r:embed="rId6">
            <a:alphaModFix/>
          </a:blip>
          <a:srcRect/>
          <a:stretch/>
        </p:blipFill>
        <p:spPr>
          <a:xfrm>
            <a:off x="282550" y="3287062"/>
            <a:ext cx="4581525" cy="1000125"/>
          </a:xfrm>
          <a:prstGeom prst="rect">
            <a:avLst/>
          </a:prstGeom>
          <a:noFill/>
          <a:ln>
            <a:noFill/>
          </a:ln>
        </p:spPr>
      </p:pic>
      <p:pic>
        <p:nvPicPr>
          <p:cNvPr id="165" name="Google Shape;165;p21" descr="Arizona State University Named Presenting Sponsor of CONVERGE Tech ..."/>
          <p:cNvPicPr preferRelativeResize="0"/>
          <p:nvPr/>
        </p:nvPicPr>
        <p:blipFill rotWithShape="1">
          <a:blip r:embed="rId7">
            <a:alphaModFix/>
          </a:blip>
          <a:srcRect/>
          <a:stretch/>
        </p:blipFill>
        <p:spPr>
          <a:xfrm>
            <a:off x="5033444" y="3018434"/>
            <a:ext cx="2962275" cy="1325564"/>
          </a:xfrm>
          <a:prstGeom prst="rect">
            <a:avLst/>
          </a:prstGeom>
          <a:noFill/>
          <a:ln>
            <a:noFill/>
          </a:ln>
        </p:spPr>
      </p:pic>
      <p:pic>
        <p:nvPicPr>
          <p:cNvPr id="2" name="Picture 1">
            <a:extLst>
              <a:ext uri="{FF2B5EF4-FFF2-40B4-BE49-F238E27FC236}">
                <a16:creationId xmlns:a16="http://schemas.microsoft.com/office/drawing/2014/main" id="{D125B80A-13C0-411E-AAEC-B7B9A34850B9}"/>
              </a:ext>
            </a:extLst>
          </p:cNvPr>
          <p:cNvPicPr>
            <a:picLocks noChangeAspect="1"/>
          </p:cNvPicPr>
          <p:nvPr/>
        </p:nvPicPr>
        <p:blipFill>
          <a:blip r:embed="rId8"/>
          <a:stretch>
            <a:fillRect/>
          </a:stretch>
        </p:blipFill>
        <p:spPr>
          <a:xfrm>
            <a:off x="7991166" y="5269747"/>
            <a:ext cx="3349669" cy="1097150"/>
          </a:xfrm>
          <a:prstGeom prst="rect">
            <a:avLst/>
          </a:prstGeom>
        </p:spPr>
      </p:pic>
      <p:pic>
        <p:nvPicPr>
          <p:cNvPr id="3" name="Picture 2">
            <a:extLst>
              <a:ext uri="{FF2B5EF4-FFF2-40B4-BE49-F238E27FC236}">
                <a16:creationId xmlns:a16="http://schemas.microsoft.com/office/drawing/2014/main" id="{E7AB5501-8B09-4DB2-9463-502FCBF3F920}"/>
              </a:ext>
            </a:extLst>
          </p:cNvPr>
          <p:cNvPicPr>
            <a:picLocks noChangeAspect="1"/>
          </p:cNvPicPr>
          <p:nvPr/>
        </p:nvPicPr>
        <p:blipFill>
          <a:blip r:embed="rId9"/>
          <a:stretch>
            <a:fillRect/>
          </a:stretch>
        </p:blipFill>
        <p:spPr>
          <a:xfrm>
            <a:off x="7752935" y="3252762"/>
            <a:ext cx="1917618" cy="1789818"/>
          </a:xfrm>
          <a:prstGeom prst="rect">
            <a:avLst/>
          </a:prstGeom>
        </p:spPr>
      </p:pic>
      <p:pic>
        <p:nvPicPr>
          <p:cNvPr id="4" name="Picture 3">
            <a:extLst>
              <a:ext uri="{FF2B5EF4-FFF2-40B4-BE49-F238E27FC236}">
                <a16:creationId xmlns:a16="http://schemas.microsoft.com/office/drawing/2014/main" id="{1A9BCCCD-5A44-46CA-B296-D4AD282981B5}"/>
              </a:ext>
            </a:extLst>
          </p:cNvPr>
          <p:cNvPicPr>
            <a:picLocks noChangeAspect="1"/>
          </p:cNvPicPr>
          <p:nvPr/>
        </p:nvPicPr>
        <p:blipFill>
          <a:blip r:embed="rId10"/>
          <a:stretch>
            <a:fillRect/>
          </a:stretch>
        </p:blipFill>
        <p:spPr>
          <a:xfrm>
            <a:off x="9597744" y="3296562"/>
            <a:ext cx="2476193" cy="1789818"/>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959"/>
              <a:buFont typeface="Times New Roman"/>
              <a:buNone/>
            </a:pPr>
            <a:r>
              <a:rPr lang="en-US" sz="3959" b="1">
                <a:latin typeface="Times New Roman"/>
                <a:ea typeface="Times New Roman"/>
                <a:cs typeface="Times New Roman"/>
                <a:sym typeface="Times New Roman"/>
              </a:rPr>
              <a:t>Soil, drought, and, climate change: What we know. Why is it important? What we hypothesized. </a:t>
            </a:r>
            <a:endParaRPr/>
          </a:p>
        </p:txBody>
      </p:sp>
      <p:pic>
        <p:nvPicPr>
          <p:cNvPr id="95" name="Google Shape;95;p14" descr="A pile of hay&#10;&#10;Description automatically generated"/>
          <p:cNvPicPr preferRelativeResize="0"/>
          <p:nvPr/>
        </p:nvPicPr>
        <p:blipFill rotWithShape="1">
          <a:blip r:embed="rId3">
            <a:alphaModFix/>
          </a:blip>
          <a:srcRect/>
          <a:stretch/>
        </p:blipFill>
        <p:spPr>
          <a:xfrm>
            <a:off x="9488632" y="1386567"/>
            <a:ext cx="2578450" cy="3815019"/>
          </a:xfrm>
          <a:prstGeom prst="rect">
            <a:avLst/>
          </a:prstGeom>
          <a:noFill/>
          <a:ln>
            <a:noFill/>
          </a:ln>
        </p:spPr>
      </p:pic>
      <p:sp>
        <p:nvSpPr>
          <p:cNvPr id="96" name="Google Shape;96;p14"/>
          <p:cNvSpPr/>
          <p:nvPr/>
        </p:nvSpPr>
        <p:spPr>
          <a:xfrm>
            <a:off x="0" y="3529447"/>
            <a:ext cx="11839730" cy="187538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b="0" i="0" u="none" strike="noStrike" cap="none">
                <a:solidFill>
                  <a:srgbClr val="000000"/>
                </a:solidFill>
                <a:latin typeface="Times New Roman"/>
                <a:ea typeface="Times New Roman"/>
                <a:cs typeface="Times New Roman"/>
                <a:sym typeface="Times New Roman"/>
              </a:rPr>
              <a:t>Maintaining species diversity and managing a drought impacted</a:t>
            </a:r>
            <a:endParaRPr/>
          </a:p>
          <a:p>
            <a:pPr marL="0" marR="0" lvl="0" indent="0" algn="l" rtl="0">
              <a:spcBef>
                <a:spcPts val="0"/>
              </a:spcBef>
              <a:spcAft>
                <a:spcPts val="0"/>
              </a:spcAft>
              <a:buNone/>
            </a:pPr>
            <a:r>
              <a:rPr lang="en-US" sz="2800" b="0" i="0" u="none" strike="noStrike" cap="none">
                <a:solidFill>
                  <a:srgbClr val="000000"/>
                </a:solidFill>
                <a:latin typeface="Times New Roman"/>
                <a:ea typeface="Times New Roman"/>
                <a:cs typeface="Times New Roman"/>
                <a:sym typeface="Times New Roman"/>
              </a:rPr>
              <a:t>   Pinyon-Juniper Woodland</a:t>
            </a:r>
            <a:endParaRPr/>
          </a:p>
          <a:p>
            <a:pPr marL="1257300" marR="0" lvl="2" indent="-342900" algn="l" rtl="0">
              <a:lnSpc>
                <a:spcPct val="90000"/>
              </a:lnSpc>
              <a:spcBef>
                <a:spcPts val="1000"/>
              </a:spcBef>
              <a:spcAft>
                <a:spcPts val="0"/>
              </a:spcAft>
              <a:buClr>
                <a:srgbClr val="000000"/>
              </a:buClr>
              <a:buSzPts val="2400"/>
              <a:buFont typeface="Arial"/>
              <a:buChar char="•"/>
            </a:pPr>
            <a:r>
              <a:rPr lang="en-US" sz="2400" b="0" i="0" u="none" strike="noStrike" cap="none">
                <a:solidFill>
                  <a:srgbClr val="000000"/>
                </a:solidFill>
                <a:latin typeface="Times New Roman"/>
                <a:ea typeface="Times New Roman"/>
                <a:cs typeface="Times New Roman"/>
                <a:sym typeface="Times New Roman"/>
              </a:rPr>
              <a:t>Pinyon-Juniper Woodland health can be estimated by assessing</a:t>
            </a:r>
            <a:endParaRPr/>
          </a:p>
          <a:p>
            <a:pPr marL="914400" marR="0" lvl="2" indent="0" algn="l" rtl="0">
              <a:lnSpc>
                <a:spcPct val="90000"/>
              </a:lnSpc>
              <a:spcBef>
                <a:spcPts val="1000"/>
              </a:spcBef>
              <a:spcAft>
                <a:spcPts val="0"/>
              </a:spcAft>
              <a:buNone/>
            </a:pPr>
            <a:r>
              <a:rPr lang="en-US" sz="2400" b="0" i="0" u="none" strike="noStrike" cap="none">
                <a:solidFill>
                  <a:srgbClr val="000000"/>
                </a:solidFill>
                <a:latin typeface="Times New Roman"/>
                <a:ea typeface="Times New Roman"/>
                <a:cs typeface="Times New Roman"/>
                <a:sym typeface="Times New Roman"/>
              </a:rPr>
              <a:t>     pinyon pines, which are negatively affected by drought. </a:t>
            </a:r>
            <a:endParaRPr sz="2800" b="0" i="0" u="none" strike="noStrike" cap="none">
              <a:solidFill>
                <a:srgbClr val="000000"/>
              </a:solidFill>
              <a:latin typeface="Times New Roman"/>
              <a:ea typeface="Times New Roman"/>
              <a:cs typeface="Times New Roman"/>
              <a:sym typeface="Times New Roman"/>
            </a:endParaRPr>
          </a:p>
        </p:txBody>
      </p:sp>
      <p:sp>
        <p:nvSpPr>
          <p:cNvPr id="97" name="Google Shape;97;p14"/>
          <p:cNvSpPr txBox="1">
            <a:spLocks noGrp="1"/>
          </p:cNvSpPr>
          <p:nvPr>
            <p:ph type="body" idx="1"/>
          </p:nvPr>
        </p:nvSpPr>
        <p:spPr>
          <a:xfrm>
            <a:off x="-9525" y="1977175"/>
            <a:ext cx="10515600" cy="166968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US">
                <a:latin typeface="Times New Roman"/>
                <a:ea typeface="Times New Roman"/>
                <a:cs typeface="Times New Roman"/>
                <a:sym typeface="Times New Roman"/>
              </a:rPr>
              <a:t>Climate change is increasing the severity of droughts. </a:t>
            </a:r>
            <a:endParaRPr/>
          </a:p>
          <a:p>
            <a:pPr marL="1143000" lvl="2" indent="-228600" algn="l" rtl="0">
              <a:lnSpc>
                <a:spcPct val="90000"/>
              </a:lnSpc>
              <a:spcBef>
                <a:spcPts val="500"/>
              </a:spcBef>
              <a:spcAft>
                <a:spcPts val="0"/>
              </a:spcAft>
              <a:buClr>
                <a:schemeClr val="dk1"/>
              </a:buClr>
              <a:buSzPts val="2400"/>
              <a:buChar char="•"/>
            </a:pPr>
            <a:r>
              <a:rPr lang="en-US" sz="2400">
                <a:latin typeface="Times New Roman"/>
                <a:ea typeface="Times New Roman"/>
                <a:cs typeface="Times New Roman"/>
                <a:sym typeface="Times New Roman"/>
              </a:rPr>
              <a:t>Droughts are becoming more frequent and longer in duration.</a:t>
            </a:r>
            <a:endParaRPr/>
          </a:p>
          <a:p>
            <a:pPr marL="1143000" lvl="2" indent="-228600" algn="l" rtl="0">
              <a:lnSpc>
                <a:spcPct val="90000"/>
              </a:lnSpc>
              <a:spcBef>
                <a:spcPts val="500"/>
              </a:spcBef>
              <a:spcAft>
                <a:spcPts val="0"/>
              </a:spcAft>
              <a:buClr>
                <a:schemeClr val="dk1"/>
              </a:buClr>
              <a:buSzPts val="2400"/>
              <a:buChar char="•"/>
            </a:pPr>
            <a:r>
              <a:rPr lang="en-US" sz="2400">
                <a:latin typeface="Times New Roman"/>
                <a:ea typeface="Times New Roman"/>
                <a:cs typeface="Times New Roman"/>
                <a:sym typeface="Times New Roman"/>
              </a:rPr>
              <a:t>Mortality of </a:t>
            </a:r>
            <a:r>
              <a:rPr lang="en-US" sz="2400" i="1">
                <a:latin typeface="Times New Roman"/>
                <a:ea typeface="Times New Roman"/>
                <a:cs typeface="Times New Roman"/>
                <a:sym typeface="Times New Roman"/>
              </a:rPr>
              <a:t>Pinus edulis</a:t>
            </a:r>
            <a:r>
              <a:rPr lang="en-US" sz="2400">
                <a:latin typeface="Times New Roman"/>
                <a:ea typeface="Times New Roman"/>
                <a:cs typeface="Times New Roman"/>
                <a:sym typeface="Times New Roman"/>
              </a:rPr>
              <a:t> is increasing for mature trees</a:t>
            </a:r>
            <a:endParaRPr/>
          </a:p>
          <a:p>
            <a:pPr marL="914400" lvl="2" indent="0" algn="l" rtl="0">
              <a:lnSpc>
                <a:spcPct val="90000"/>
              </a:lnSpc>
              <a:spcBef>
                <a:spcPts val="500"/>
              </a:spcBef>
              <a:spcAft>
                <a:spcPts val="0"/>
              </a:spcAft>
              <a:buClr>
                <a:schemeClr val="dk1"/>
              </a:buClr>
              <a:buSzPts val="2400"/>
              <a:buNone/>
            </a:pPr>
            <a:endParaRPr sz="2400">
              <a:latin typeface="Times New Roman"/>
              <a:ea typeface="Times New Roman"/>
              <a:cs typeface="Times New Roman"/>
              <a:sym typeface="Times New Roman"/>
            </a:endParaRPr>
          </a:p>
        </p:txBody>
      </p:sp>
      <p:sp>
        <p:nvSpPr>
          <p:cNvPr id="98" name="Google Shape;98;p14"/>
          <p:cNvSpPr txBox="1"/>
          <p:nvPr/>
        </p:nvSpPr>
        <p:spPr>
          <a:xfrm>
            <a:off x="97155" y="5485622"/>
            <a:ext cx="11353800" cy="1585344"/>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2800"/>
              <a:buFont typeface="Times New Roman"/>
              <a:buNone/>
            </a:pPr>
            <a:r>
              <a:rPr lang="en-US" sz="2800" b="0" i="0" u="none" strike="noStrike" cap="none" dirty="0">
                <a:solidFill>
                  <a:schemeClr val="dk1"/>
                </a:solidFill>
                <a:latin typeface="Times New Roman"/>
                <a:ea typeface="Times New Roman"/>
                <a:cs typeface="Times New Roman"/>
                <a:sym typeface="Times New Roman"/>
              </a:rPr>
              <a:t>We h</a:t>
            </a:r>
            <a:r>
              <a:rPr lang="en-US" sz="2800" dirty="0">
                <a:solidFill>
                  <a:schemeClr val="dk1"/>
                </a:solidFill>
                <a:latin typeface="Times New Roman"/>
                <a:ea typeface="Times New Roman"/>
                <a:cs typeface="Times New Roman"/>
                <a:sym typeface="Times New Roman"/>
              </a:rPr>
              <a:t>ypothesize</a:t>
            </a:r>
            <a:r>
              <a:rPr lang="en-US" sz="2800" b="0" i="0" u="none" strike="noStrike" cap="none" dirty="0">
                <a:solidFill>
                  <a:schemeClr val="dk1"/>
                </a:solidFill>
                <a:latin typeface="Times New Roman"/>
                <a:ea typeface="Times New Roman"/>
                <a:cs typeface="Times New Roman"/>
                <a:sym typeface="Times New Roman"/>
              </a:rPr>
              <a:t> that soil texture impacts growth and survival in dry conditions for  </a:t>
            </a:r>
            <a:r>
              <a:rPr lang="en-US" sz="2800" b="0" i="1" u="none" strike="noStrike" cap="none" dirty="0">
                <a:solidFill>
                  <a:schemeClr val="dk1"/>
                </a:solidFill>
                <a:latin typeface="Times New Roman"/>
                <a:ea typeface="Times New Roman"/>
                <a:cs typeface="Times New Roman"/>
                <a:sym typeface="Times New Roman"/>
              </a:rPr>
              <a:t>Pinus edulis. </a:t>
            </a:r>
            <a:endParaRPr i="1" dirty="0"/>
          </a:p>
        </p:txBody>
      </p:sp>
      <p:sp>
        <p:nvSpPr>
          <p:cNvPr id="99" name="Google Shape;99;p14"/>
          <p:cNvSpPr txBox="1"/>
          <p:nvPr/>
        </p:nvSpPr>
        <p:spPr>
          <a:xfrm>
            <a:off x="9698634" y="5155124"/>
            <a:ext cx="2803161"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b="1" i="0" u="none" strike="noStrike" cap="none">
                <a:solidFill>
                  <a:schemeClr val="dk1"/>
                </a:solidFill>
                <a:latin typeface="Times New Roman"/>
                <a:ea typeface="Times New Roman"/>
                <a:cs typeface="Times New Roman"/>
                <a:sym typeface="Times New Roman"/>
              </a:rPr>
              <a:t>Image taken in the field.</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5" name="Google Shape;105;p15"/>
          <p:cNvSpPr/>
          <p:nvPr/>
        </p:nvSpPr>
        <p:spPr>
          <a:xfrm>
            <a:off x="10245423" y="4438888"/>
            <a:ext cx="1847590" cy="20834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dirty="0">
                <a:solidFill>
                  <a:schemeClr val="dk1"/>
                </a:solidFill>
                <a:latin typeface="Times New Roman"/>
                <a:ea typeface="Times New Roman"/>
                <a:cs typeface="Times New Roman"/>
                <a:sym typeface="Times New Roman"/>
              </a:rPr>
              <a:t>Non-cinder site</a:t>
            </a:r>
            <a:endParaRPr dirty="0"/>
          </a:p>
        </p:txBody>
      </p:sp>
      <p:sp>
        <p:nvSpPr>
          <p:cNvPr id="106" name="Google Shape;106;p15"/>
          <p:cNvSpPr txBox="1"/>
          <p:nvPr/>
        </p:nvSpPr>
        <p:spPr>
          <a:xfrm>
            <a:off x="3981227" y="6114263"/>
            <a:ext cx="2807072" cy="40011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dirty="0">
                <a:solidFill>
                  <a:schemeClr val="dk1"/>
                </a:solidFill>
                <a:latin typeface="Times New Roman"/>
                <a:ea typeface="Times New Roman"/>
                <a:cs typeface="Times New Roman"/>
                <a:sym typeface="Times New Roman"/>
              </a:rPr>
              <a:t>  Sunset Crater, AZ</a:t>
            </a:r>
          </a:p>
          <a:p>
            <a:pPr marL="0" marR="0" lvl="0" indent="0" algn="l" rtl="0">
              <a:spcBef>
                <a:spcPts val="0"/>
              </a:spcBef>
              <a:spcAft>
                <a:spcPts val="0"/>
              </a:spcAft>
              <a:buNone/>
            </a:pPr>
            <a:r>
              <a:rPr lang="en-US" sz="1800" b="1" dirty="0">
                <a:solidFill>
                  <a:schemeClr val="dk1"/>
                </a:solidFill>
                <a:latin typeface="Times New Roman"/>
                <a:cs typeface="Times New Roman"/>
                <a:sym typeface="Times New Roman"/>
              </a:rPr>
              <a:t>  Cinder Field</a:t>
            </a:r>
            <a:endParaRPr dirty="0"/>
          </a:p>
        </p:txBody>
      </p:sp>
      <p:sp>
        <p:nvSpPr>
          <p:cNvPr id="111" name="Google Shape;111;p15"/>
          <p:cNvSpPr/>
          <p:nvPr/>
        </p:nvSpPr>
        <p:spPr>
          <a:xfrm>
            <a:off x="4148982" y="4382441"/>
            <a:ext cx="1650149" cy="42733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dirty="0">
                <a:solidFill>
                  <a:schemeClr val="dk1"/>
                </a:solidFill>
                <a:latin typeface="Times New Roman"/>
                <a:ea typeface="Times New Roman"/>
                <a:cs typeface="Times New Roman"/>
                <a:sym typeface="Times New Roman"/>
              </a:rPr>
              <a:t>Cinder field </a:t>
            </a:r>
            <a:endParaRPr dirty="0"/>
          </a:p>
        </p:txBody>
      </p:sp>
      <p:pic>
        <p:nvPicPr>
          <p:cNvPr id="112" name="Google Shape;112;p15"/>
          <p:cNvPicPr preferRelativeResize="0"/>
          <p:nvPr/>
        </p:nvPicPr>
        <p:blipFill rotWithShape="1">
          <a:blip r:embed="rId3">
            <a:alphaModFix/>
          </a:blip>
          <a:srcRect/>
          <a:stretch/>
        </p:blipFill>
        <p:spPr>
          <a:xfrm>
            <a:off x="649994" y="4996913"/>
            <a:ext cx="3498988" cy="1714850"/>
          </a:xfrm>
          <a:prstGeom prst="rect">
            <a:avLst/>
          </a:prstGeom>
          <a:noFill/>
          <a:ln>
            <a:noFill/>
          </a:ln>
        </p:spPr>
      </p:pic>
      <p:sp>
        <p:nvSpPr>
          <p:cNvPr id="113" name="Google Shape;113;p15"/>
          <p:cNvSpPr/>
          <p:nvPr/>
        </p:nvSpPr>
        <p:spPr>
          <a:xfrm>
            <a:off x="279248" y="1432863"/>
            <a:ext cx="11668349" cy="830997"/>
          </a:xfrm>
          <a:prstGeom prst="rect">
            <a:avLst/>
          </a:prstGeom>
          <a:noFill/>
          <a:ln>
            <a:noFill/>
          </a:ln>
        </p:spPr>
        <p:txBody>
          <a:bodyPr spcFirstLastPara="1" wrap="square" lIns="91425" tIns="45700" rIns="91425" bIns="45700" anchor="t" anchorCtr="0">
            <a:noAutofit/>
          </a:bodyPr>
          <a:lstStyle/>
          <a:p>
            <a:pPr marL="457200" marR="0" lvl="0" indent="-457200" algn="l" rtl="0">
              <a:spcBef>
                <a:spcPts val="0"/>
              </a:spcBef>
              <a:spcAft>
                <a:spcPts val="0"/>
              </a:spcAft>
              <a:buClr>
                <a:srgbClr val="000000"/>
              </a:buClr>
              <a:buSzPts val="2400"/>
              <a:buFont typeface="Arial"/>
              <a:buChar char="•"/>
            </a:pPr>
            <a:r>
              <a:rPr lang="en-US" sz="2400" dirty="0">
                <a:solidFill>
                  <a:srgbClr val="000000"/>
                </a:solidFill>
                <a:latin typeface="Times New Roman"/>
                <a:ea typeface="Times New Roman"/>
                <a:cs typeface="Times New Roman"/>
                <a:sym typeface="Times New Roman"/>
              </a:rPr>
              <a:t>Pinyon seeds were collected from cinder fields and other sandy-clay loam soils in Northern Arizona.</a:t>
            </a:r>
            <a:endParaRPr dirty="0"/>
          </a:p>
        </p:txBody>
      </p:sp>
      <p:pic>
        <p:nvPicPr>
          <p:cNvPr id="114" name="Google Shape;114;p15"/>
          <p:cNvPicPr preferRelativeResize="0"/>
          <p:nvPr/>
        </p:nvPicPr>
        <p:blipFill rotWithShape="1">
          <a:blip r:embed="rId4">
            <a:alphaModFix/>
          </a:blip>
          <a:srcRect/>
          <a:stretch/>
        </p:blipFill>
        <p:spPr>
          <a:xfrm>
            <a:off x="6444240" y="2590452"/>
            <a:ext cx="3801183" cy="2123481"/>
          </a:xfrm>
          <a:prstGeom prst="rect">
            <a:avLst/>
          </a:prstGeom>
          <a:noFill/>
          <a:ln>
            <a:noFill/>
          </a:ln>
        </p:spPr>
      </p:pic>
      <p:sp>
        <p:nvSpPr>
          <p:cNvPr id="115" name="Google Shape;115;p15"/>
          <p:cNvSpPr txBox="1"/>
          <p:nvPr/>
        </p:nvSpPr>
        <p:spPr>
          <a:xfrm>
            <a:off x="279248" y="146237"/>
            <a:ext cx="9636911"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dirty="0">
                <a:solidFill>
                  <a:schemeClr val="dk1"/>
                </a:solidFill>
                <a:latin typeface="Times New Roman"/>
                <a:ea typeface="Times New Roman"/>
                <a:cs typeface="Times New Roman"/>
                <a:sym typeface="Times New Roman"/>
              </a:rPr>
              <a:t>Collecting Seeds from Study Sites with different soil types to see if trees differ genetically</a:t>
            </a:r>
            <a:endParaRPr dirty="0"/>
          </a:p>
        </p:txBody>
      </p:sp>
      <p:pic>
        <p:nvPicPr>
          <p:cNvPr id="15" name="Picture 2" descr="Image result for image Winona, az">
            <a:extLst>
              <a:ext uri="{FF2B5EF4-FFF2-40B4-BE49-F238E27FC236}">
                <a16:creationId xmlns:a16="http://schemas.microsoft.com/office/drawing/2014/main" id="{490B386E-190E-41CD-8147-2569F34D3A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9574" y="2590452"/>
            <a:ext cx="3459408" cy="211812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F9AF6FA-9BF9-4BC5-911C-911702D3AAF6}"/>
              </a:ext>
            </a:extLst>
          </p:cNvPr>
          <p:cNvSpPr txBox="1"/>
          <p:nvPr/>
        </p:nvSpPr>
        <p:spPr>
          <a:xfrm>
            <a:off x="10245423" y="6342431"/>
            <a:ext cx="1702174" cy="369332"/>
          </a:xfrm>
          <a:prstGeom prst="rect">
            <a:avLst/>
          </a:prstGeom>
          <a:noFill/>
        </p:spPr>
        <p:txBody>
          <a:bodyPr wrap="square" rtlCol="0">
            <a:spAutoFit/>
          </a:bodyPr>
          <a:lstStyle/>
          <a:p>
            <a:r>
              <a:rPr lang="en-US" sz="1800" b="1" dirty="0">
                <a:latin typeface="Times New Roman" panose="02020603050405020304" pitchFamily="18" charset="0"/>
                <a:cs typeface="Times New Roman" panose="02020603050405020304" pitchFamily="18" charset="0"/>
              </a:rPr>
              <a:t>Sandy soil, NM</a:t>
            </a:r>
          </a:p>
        </p:txBody>
      </p:sp>
      <p:pic>
        <p:nvPicPr>
          <p:cNvPr id="5" name="Picture 4" descr="A person standing on a dry grass field&#10;&#10;Description automatically generated">
            <a:extLst>
              <a:ext uri="{FF2B5EF4-FFF2-40B4-BE49-F238E27FC236}">
                <a16:creationId xmlns:a16="http://schemas.microsoft.com/office/drawing/2014/main" id="{935C46D8-20B9-4DD0-BB59-057151964046}"/>
              </a:ext>
            </a:extLst>
          </p:cNvPr>
          <p:cNvPicPr>
            <a:picLocks noChangeAspect="1"/>
          </p:cNvPicPr>
          <p:nvPr/>
        </p:nvPicPr>
        <p:blipFill>
          <a:blip r:embed="rId6"/>
          <a:stretch>
            <a:fillRect/>
          </a:stretch>
        </p:blipFill>
        <p:spPr>
          <a:xfrm>
            <a:off x="6444240" y="4996912"/>
            <a:ext cx="3801183" cy="1714851"/>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27C5F8B-84F7-4BA4-86FD-318BEFCE5B17}"/>
              </a:ext>
            </a:extLst>
          </p:cNvPr>
          <p:cNvSpPr txBox="1"/>
          <p:nvPr/>
        </p:nvSpPr>
        <p:spPr>
          <a:xfrm>
            <a:off x="192046" y="249213"/>
            <a:ext cx="10130513" cy="1569660"/>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Common Garden Experiment to test effects of growing in cinder versus sandy soils</a:t>
            </a:r>
          </a:p>
          <a:p>
            <a:endParaRPr lang="en-US" sz="3200" b="1"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5D2AEEB2-9857-47A8-AB29-44DEC6F99CD6}"/>
              </a:ext>
            </a:extLst>
          </p:cNvPr>
          <p:cNvPicPr>
            <a:picLocks noChangeAspect="1"/>
          </p:cNvPicPr>
          <p:nvPr/>
        </p:nvPicPr>
        <p:blipFill>
          <a:blip r:embed="rId3"/>
          <a:stretch>
            <a:fillRect/>
          </a:stretch>
        </p:blipFill>
        <p:spPr>
          <a:xfrm>
            <a:off x="536377" y="4138231"/>
            <a:ext cx="3914075" cy="2285445"/>
          </a:xfrm>
          <a:prstGeom prst="rect">
            <a:avLst/>
          </a:prstGeom>
        </p:spPr>
      </p:pic>
      <p:sp>
        <p:nvSpPr>
          <p:cNvPr id="18" name="TextBox 17">
            <a:extLst>
              <a:ext uri="{FF2B5EF4-FFF2-40B4-BE49-F238E27FC236}">
                <a16:creationId xmlns:a16="http://schemas.microsoft.com/office/drawing/2014/main" id="{021ED3E2-5FE6-4046-915D-1AC331EF3627}"/>
              </a:ext>
            </a:extLst>
          </p:cNvPr>
          <p:cNvSpPr txBox="1"/>
          <p:nvPr/>
        </p:nvSpPr>
        <p:spPr>
          <a:xfrm>
            <a:off x="8358312" y="5962011"/>
            <a:ext cx="2041697" cy="923330"/>
          </a:xfrm>
          <a:prstGeom prst="rect">
            <a:avLst/>
          </a:prstGeom>
          <a:noFill/>
        </p:spPr>
        <p:txBody>
          <a:bodyPr wrap="square" rtlCol="0">
            <a:spAutoFit/>
          </a:bodyPr>
          <a:lstStyle/>
          <a:p>
            <a:r>
              <a:rPr lang="en-US" sz="1800" b="1" dirty="0">
                <a:latin typeface="Times New Roman" panose="02020603050405020304" pitchFamily="18" charset="0"/>
                <a:cs typeface="Times New Roman" panose="02020603050405020304" pitchFamily="18" charset="0"/>
              </a:rPr>
              <a:t>Diameter Root Crown at base of seedling &amp; Height</a:t>
            </a:r>
          </a:p>
        </p:txBody>
      </p:sp>
      <p:sp>
        <p:nvSpPr>
          <p:cNvPr id="19" name="TextBox 18">
            <a:extLst>
              <a:ext uri="{FF2B5EF4-FFF2-40B4-BE49-F238E27FC236}">
                <a16:creationId xmlns:a16="http://schemas.microsoft.com/office/drawing/2014/main" id="{0F704238-73B9-4D22-8DDD-06456757F692}"/>
              </a:ext>
            </a:extLst>
          </p:cNvPr>
          <p:cNvSpPr txBox="1"/>
          <p:nvPr/>
        </p:nvSpPr>
        <p:spPr>
          <a:xfrm>
            <a:off x="4579176" y="5695492"/>
            <a:ext cx="2041697" cy="646331"/>
          </a:xfrm>
          <a:prstGeom prst="rect">
            <a:avLst/>
          </a:prstGeom>
          <a:noFill/>
        </p:spPr>
        <p:txBody>
          <a:bodyPr wrap="square" rtlCol="0">
            <a:spAutoFit/>
          </a:bodyPr>
          <a:lstStyle/>
          <a:p>
            <a:r>
              <a:rPr lang="en-US" sz="1800" b="1" dirty="0">
                <a:latin typeface="Times New Roman" panose="02020603050405020304" pitchFamily="18" charset="0"/>
                <a:cs typeface="Times New Roman" panose="02020603050405020304" pitchFamily="18" charset="0"/>
              </a:rPr>
              <a:t>Seedling Data</a:t>
            </a:r>
          </a:p>
          <a:p>
            <a:r>
              <a:rPr lang="en-US" sz="1800" b="1" dirty="0">
                <a:latin typeface="Times New Roman" panose="02020603050405020304" pitchFamily="18" charset="0"/>
                <a:cs typeface="Times New Roman" panose="02020603050405020304" pitchFamily="18" charset="0"/>
              </a:rPr>
              <a:t>Collection</a:t>
            </a:r>
          </a:p>
        </p:txBody>
      </p:sp>
      <p:pic>
        <p:nvPicPr>
          <p:cNvPr id="11" name="Picture 10" descr="A pile of hay&#10;&#10;Description automatically generated">
            <a:extLst>
              <a:ext uri="{FF2B5EF4-FFF2-40B4-BE49-F238E27FC236}">
                <a16:creationId xmlns:a16="http://schemas.microsoft.com/office/drawing/2014/main" id="{65A54CC2-71BC-4CB4-AD7F-9E0930582E63}"/>
              </a:ext>
            </a:extLst>
          </p:cNvPr>
          <p:cNvPicPr>
            <a:picLocks noChangeAspect="1"/>
          </p:cNvPicPr>
          <p:nvPr/>
        </p:nvPicPr>
        <p:blipFill>
          <a:blip r:embed="rId4"/>
          <a:stretch>
            <a:fillRect/>
          </a:stretch>
        </p:blipFill>
        <p:spPr>
          <a:xfrm>
            <a:off x="7304069" y="1034043"/>
            <a:ext cx="3640365" cy="5001228"/>
          </a:xfrm>
          <a:prstGeom prst="rect">
            <a:avLst/>
          </a:prstGeom>
        </p:spPr>
      </p:pic>
      <p:sp>
        <p:nvSpPr>
          <p:cNvPr id="20" name="Google Shape;127;p16">
            <a:extLst>
              <a:ext uri="{FF2B5EF4-FFF2-40B4-BE49-F238E27FC236}">
                <a16:creationId xmlns:a16="http://schemas.microsoft.com/office/drawing/2014/main" id="{EAA7DB6E-E6AB-4B25-ACCB-B0CD4D624386}"/>
              </a:ext>
            </a:extLst>
          </p:cNvPr>
          <p:cNvSpPr/>
          <p:nvPr/>
        </p:nvSpPr>
        <p:spPr>
          <a:xfrm>
            <a:off x="8638136" y="5443701"/>
            <a:ext cx="671384" cy="251791"/>
          </a:xfrm>
          <a:prstGeom prst="rightArrow">
            <a:avLst>
              <a:gd name="adj1" fmla="val 50000"/>
              <a:gd name="adj2" fmla="val 50000"/>
            </a:avLst>
          </a:prstGeom>
          <a:solidFill>
            <a:srgbClr val="FFC00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1" name="Google Shape;127;p16">
            <a:extLst>
              <a:ext uri="{FF2B5EF4-FFF2-40B4-BE49-F238E27FC236}">
                <a16:creationId xmlns:a16="http://schemas.microsoft.com/office/drawing/2014/main" id="{7F8F9623-E8F5-44DB-8A04-51F815FBE54A}"/>
              </a:ext>
            </a:extLst>
          </p:cNvPr>
          <p:cNvSpPr/>
          <p:nvPr/>
        </p:nvSpPr>
        <p:spPr>
          <a:xfrm rot="16200000">
            <a:off x="8109414" y="3836061"/>
            <a:ext cx="3448604" cy="270257"/>
          </a:xfrm>
          <a:prstGeom prst="rightArrow">
            <a:avLst>
              <a:gd name="adj1" fmla="val 50000"/>
              <a:gd name="adj2" fmla="val 50000"/>
            </a:avLst>
          </a:prstGeom>
          <a:solidFill>
            <a:srgbClr val="FFC00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4" name="TextBox 3">
            <a:extLst>
              <a:ext uri="{FF2B5EF4-FFF2-40B4-BE49-F238E27FC236}">
                <a16:creationId xmlns:a16="http://schemas.microsoft.com/office/drawing/2014/main" id="{CC9B99CE-2667-4E09-8592-4018E5158297}"/>
              </a:ext>
            </a:extLst>
          </p:cNvPr>
          <p:cNvSpPr txBox="1"/>
          <p:nvPr/>
        </p:nvSpPr>
        <p:spPr>
          <a:xfrm>
            <a:off x="536377" y="1710813"/>
            <a:ext cx="6513352" cy="1938992"/>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Common garden measurements were taken at cinder field site in Arizona and a sandy site in New Mexico.</a:t>
            </a:r>
          </a:p>
          <a:p>
            <a:pPr marL="342900" indent="-342900">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Planting in common gardens enables us to see impacts of growth and survival differences due to the contrasting environment. </a:t>
            </a:r>
          </a:p>
        </p:txBody>
      </p:sp>
    </p:spTree>
    <p:extLst>
      <p:ext uri="{BB962C8B-B14F-4D97-AF65-F5344CB8AC3E}">
        <p14:creationId xmlns:p14="http://schemas.microsoft.com/office/powerpoint/2010/main" val="39631158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121" name="Google Shape;121;p16"/>
          <p:cNvPicPr preferRelativeResize="0"/>
          <p:nvPr/>
        </p:nvPicPr>
        <p:blipFill rotWithShape="1">
          <a:blip r:embed="rId3">
            <a:alphaModFix/>
          </a:blip>
          <a:srcRect/>
          <a:stretch/>
        </p:blipFill>
        <p:spPr>
          <a:xfrm>
            <a:off x="394406" y="2646442"/>
            <a:ext cx="2308486" cy="3903580"/>
          </a:xfrm>
          <a:prstGeom prst="rect">
            <a:avLst/>
          </a:prstGeom>
          <a:noFill/>
          <a:ln>
            <a:noFill/>
          </a:ln>
        </p:spPr>
      </p:pic>
      <p:sp>
        <p:nvSpPr>
          <p:cNvPr id="122" name="Google Shape;122;p16"/>
          <p:cNvSpPr txBox="1"/>
          <p:nvPr/>
        </p:nvSpPr>
        <p:spPr>
          <a:xfrm>
            <a:off x="164891" y="4813"/>
            <a:ext cx="10381189" cy="70788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dirty="0">
                <a:solidFill>
                  <a:schemeClr val="dk1"/>
                </a:solidFill>
                <a:latin typeface="Times New Roman"/>
                <a:ea typeface="Times New Roman"/>
                <a:cs typeface="Times New Roman"/>
                <a:sym typeface="Times New Roman"/>
              </a:rPr>
              <a:t>Growth Chamber experiment to test temperature effects and examine below ground traits </a:t>
            </a:r>
            <a:endParaRPr sz="1100" b="1" dirty="0"/>
          </a:p>
        </p:txBody>
      </p:sp>
      <p:pic>
        <p:nvPicPr>
          <p:cNvPr id="124" name="Google Shape;124;p16"/>
          <p:cNvPicPr preferRelativeResize="0"/>
          <p:nvPr/>
        </p:nvPicPr>
        <p:blipFill rotWithShape="1">
          <a:blip r:embed="rId4">
            <a:alphaModFix/>
          </a:blip>
          <a:srcRect/>
          <a:stretch/>
        </p:blipFill>
        <p:spPr>
          <a:xfrm>
            <a:off x="4257205" y="3274256"/>
            <a:ext cx="4001750" cy="2338465"/>
          </a:xfrm>
          <a:prstGeom prst="rect">
            <a:avLst/>
          </a:prstGeom>
          <a:noFill/>
          <a:ln>
            <a:noFill/>
          </a:ln>
        </p:spPr>
      </p:pic>
      <p:sp>
        <p:nvSpPr>
          <p:cNvPr id="125" name="Google Shape;125;p16"/>
          <p:cNvSpPr txBox="1"/>
          <p:nvPr/>
        </p:nvSpPr>
        <p:spPr>
          <a:xfrm>
            <a:off x="164891" y="1089054"/>
            <a:ext cx="11635409" cy="1452653"/>
          </a:xfrm>
          <a:prstGeom prst="rect">
            <a:avLst/>
          </a:prstGeom>
          <a:noFill/>
          <a:ln>
            <a:noFill/>
          </a:ln>
        </p:spPr>
        <p:txBody>
          <a:bodyPr spcFirstLastPara="1" wrap="square" lIns="91425" tIns="45700" rIns="91425" bIns="45700" anchor="t" anchorCtr="0">
            <a:noAutofit/>
          </a:bodyPr>
          <a:lstStyle/>
          <a:p>
            <a:pPr marR="0" lvl="0" algn="l" rtl="0">
              <a:spcBef>
                <a:spcPts val="0"/>
              </a:spcBef>
              <a:spcAft>
                <a:spcPts val="0"/>
              </a:spcAft>
              <a:buClr>
                <a:srgbClr val="000000"/>
              </a:buClr>
              <a:buSzPts val="2800"/>
              <a:buFont typeface="Arial"/>
              <a:buChar char="•"/>
            </a:pPr>
            <a:r>
              <a:rPr lang="en-US" sz="2000" dirty="0">
                <a:solidFill>
                  <a:srgbClr val="000000"/>
                </a:solidFill>
                <a:latin typeface="Times New Roman"/>
                <a:ea typeface="Times New Roman"/>
                <a:cs typeface="Times New Roman"/>
                <a:sym typeface="Times New Roman"/>
              </a:rPr>
              <a:t>Pinyon pine seeds were germinated in a lab at </a:t>
            </a:r>
            <a:r>
              <a:rPr lang="en-US" sz="2000" dirty="0">
                <a:latin typeface="Times New Roman"/>
                <a:ea typeface="Times New Roman"/>
                <a:cs typeface="Times New Roman"/>
                <a:sym typeface="Times New Roman"/>
              </a:rPr>
              <a:t>high and medium</a:t>
            </a:r>
            <a:r>
              <a:rPr lang="en-US" sz="2000" dirty="0">
                <a:solidFill>
                  <a:srgbClr val="000000"/>
                </a:solidFill>
                <a:latin typeface="Times New Roman"/>
                <a:ea typeface="Times New Roman"/>
                <a:cs typeface="Times New Roman"/>
                <a:sym typeface="Times New Roman"/>
              </a:rPr>
              <a:t> temperatures.</a:t>
            </a:r>
          </a:p>
          <a:p>
            <a:pPr>
              <a:buSzPts val="2800"/>
              <a:buFont typeface="Arial"/>
              <a:buChar char="•"/>
            </a:pPr>
            <a:r>
              <a:rPr lang="en-US" sz="2000" dirty="0">
                <a:solidFill>
                  <a:schemeClr val="dk1"/>
                </a:solidFill>
                <a:latin typeface="Times New Roman"/>
                <a:ea typeface="Times New Roman"/>
                <a:cs typeface="Times New Roman"/>
                <a:sym typeface="Times New Roman"/>
              </a:rPr>
              <a:t>Grown in simulated sandy loam mixture. </a:t>
            </a:r>
          </a:p>
          <a:p>
            <a:pPr>
              <a:buSzPts val="2800"/>
              <a:buFont typeface="Arial"/>
              <a:buChar char="•"/>
            </a:pPr>
            <a:r>
              <a:rPr lang="en-US" sz="2000" dirty="0">
                <a:solidFill>
                  <a:schemeClr val="dk1"/>
                </a:solidFill>
                <a:latin typeface="Times New Roman"/>
                <a:ea typeface="Times New Roman"/>
                <a:cs typeface="Times New Roman"/>
                <a:sym typeface="Times New Roman"/>
              </a:rPr>
              <a:t> To test the temperature affects and examine below ground traits.</a:t>
            </a:r>
          </a:p>
          <a:p>
            <a:pPr>
              <a:buSzPts val="2800"/>
              <a:buFont typeface="Arial"/>
              <a:buChar char="•"/>
            </a:pPr>
            <a:r>
              <a:rPr lang="en-US" sz="2000" dirty="0">
                <a:solidFill>
                  <a:schemeClr val="dk1"/>
                </a:solidFill>
                <a:latin typeface="Times New Roman"/>
                <a:ea typeface="Times New Roman"/>
                <a:cs typeface="Times New Roman"/>
                <a:sym typeface="Times New Roman"/>
              </a:rPr>
              <a:t>Roots photographed and measured using ImageJ and SmartRoot.</a:t>
            </a:r>
          </a:p>
          <a:p>
            <a:pPr>
              <a:buSzPts val="2800"/>
              <a:buFont typeface="Arial"/>
              <a:buChar char="•"/>
            </a:pPr>
            <a:endParaRPr lang="en-US" sz="2800" dirty="0">
              <a:solidFill>
                <a:schemeClr val="dk1"/>
              </a:solidFill>
              <a:latin typeface="Times New Roman"/>
              <a:ea typeface="Times New Roman"/>
              <a:cs typeface="Times New Roman"/>
              <a:sym typeface="Times New Roman"/>
            </a:endParaRPr>
          </a:p>
          <a:p>
            <a:pPr marL="457200" indent="-457200">
              <a:buSzPts val="2800"/>
              <a:buFont typeface="Arial"/>
              <a:buChar char="•"/>
            </a:pPr>
            <a:endParaRPr lang="en-US" sz="2800" dirty="0">
              <a:solidFill>
                <a:schemeClr val="dk1"/>
              </a:solidFill>
              <a:latin typeface="Times New Roman" panose="02020603050405020304" pitchFamily="18" charset="0"/>
              <a:ea typeface="Calibri"/>
              <a:cs typeface="Times New Roman" panose="02020603050405020304" pitchFamily="18" charset="0"/>
              <a:sym typeface="Calibri"/>
            </a:endParaRPr>
          </a:p>
          <a:p>
            <a:pPr marL="457200" indent="-457200">
              <a:buSzPts val="2800"/>
              <a:buFont typeface="Arial"/>
              <a:buChar char="•"/>
            </a:pPr>
            <a:endParaRPr lang="en-US" sz="2800" dirty="0"/>
          </a:p>
          <a:p>
            <a:pPr marL="457200" marR="0" lvl="0" indent="-457200" algn="l" rtl="0">
              <a:spcBef>
                <a:spcPts val="0"/>
              </a:spcBef>
              <a:spcAft>
                <a:spcPts val="0"/>
              </a:spcAft>
              <a:buClr>
                <a:srgbClr val="000000"/>
              </a:buClr>
              <a:buSzPts val="2800"/>
              <a:buFont typeface="Arial"/>
              <a:buChar char="•"/>
            </a:pPr>
            <a:endParaRPr lang="en-US" sz="2800" dirty="0">
              <a:solidFill>
                <a:srgbClr val="000000"/>
              </a:solidFill>
              <a:latin typeface="Times New Roman"/>
              <a:ea typeface="Times New Roman"/>
              <a:cs typeface="Times New Roman"/>
              <a:sym typeface="Times New Roman"/>
            </a:endParaRPr>
          </a:p>
          <a:p>
            <a:pPr marL="457200" marR="0" lvl="0" indent="-457200" algn="l" rtl="0">
              <a:spcBef>
                <a:spcPts val="0"/>
              </a:spcBef>
              <a:spcAft>
                <a:spcPts val="0"/>
              </a:spcAft>
              <a:buClr>
                <a:srgbClr val="000000"/>
              </a:buClr>
              <a:buSzPts val="2800"/>
              <a:buFont typeface="Arial"/>
              <a:buChar char="•"/>
            </a:pPr>
            <a:endParaRPr sz="1800" dirty="0">
              <a:solidFill>
                <a:schemeClr val="dk1"/>
              </a:solidFill>
              <a:latin typeface="Calibri"/>
              <a:ea typeface="Calibri"/>
              <a:cs typeface="Calibri"/>
              <a:sym typeface="Calibri"/>
            </a:endParaRPr>
          </a:p>
        </p:txBody>
      </p:sp>
      <p:sp>
        <p:nvSpPr>
          <p:cNvPr id="127" name="Google Shape;127;p16"/>
          <p:cNvSpPr/>
          <p:nvPr/>
        </p:nvSpPr>
        <p:spPr>
          <a:xfrm>
            <a:off x="2625610" y="3695077"/>
            <a:ext cx="1708878" cy="592826"/>
          </a:xfrm>
          <a:prstGeom prst="rightArrow">
            <a:avLst>
              <a:gd name="adj1" fmla="val 50000"/>
              <a:gd name="adj2" fmla="val 50000"/>
            </a:avLst>
          </a:prstGeom>
          <a:solidFill>
            <a:srgbClr val="FFC00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29" name="Google Shape;129;p16"/>
          <p:cNvPicPr preferRelativeResize="0"/>
          <p:nvPr/>
        </p:nvPicPr>
        <p:blipFill rotWithShape="1">
          <a:blip r:embed="rId5">
            <a:alphaModFix/>
          </a:blip>
          <a:srcRect/>
          <a:stretch/>
        </p:blipFill>
        <p:spPr>
          <a:xfrm>
            <a:off x="9674523" y="2570097"/>
            <a:ext cx="2308486" cy="3979925"/>
          </a:xfrm>
          <a:prstGeom prst="rect">
            <a:avLst/>
          </a:prstGeom>
          <a:noFill/>
          <a:ln>
            <a:noFill/>
          </a:ln>
        </p:spPr>
      </p:pic>
      <p:sp>
        <p:nvSpPr>
          <p:cNvPr id="131" name="Google Shape;131;p16"/>
          <p:cNvSpPr/>
          <p:nvPr/>
        </p:nvSpPr>
        <p:spPr>
          <a:xfrm>
            <a:off x="8104390" y="3751833"/>
            <a:ext cx="1708878" cy="592826"/>
          </a:xfrm>
          <a:prstGeom prst="rightArrow">
            <a:avLst>
              <a:gd name="adj1" fmla="val 50000"/>
              <a:gd name="adj2" fmla="val 50000"/>
            </a:avLst>
          </a:prstGeom>
          <a:solidFill>
            <a:srgbClr val="FFC00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2" name="TextBox 1">
            <a:extLst>
              <a:ext uri="{FF2B5EF4-FFF2-40B4-BE49-F238E27FC236}">
                <a16:creationId xmlns:a16="http://schemas.microsoft.com/office/drawing/2014/main" id="{3C6E6D7E-0797-4C5C-83C1-D3A510E8D478}"/>
              </a:ext>
            </a:extLst>
          </p:cNvPr>
          <p:cNvSpPr txBox="1"/>
          <p:nvPr/>
        </p:nvSpPr>
        <p:spPr>
          <a:xfrm>
            <a:off x="470017" y="185530"/>
            <a:ext cx="11403328" cy="707886"/>
          </a:xfrm>
          <a:prstGeom prst="rect">
            <a:avLst/>
          </a:prstGeom>
          <a:noFill/>
        </p:spPr>
        <p:txBody>
          <a:bodyPr wrap="square" rtlCol="0">
            <a:spAutoFit/>
          </a:bodyPr>
          <a:lstStyle/>
          <a:p>
            <a:r>
              <a:rPr lang="en-US" sz="4000" b="1" dirty="0">
                <a:latin typeface="Times New Roman" panose="02020603050405020304" pitchFamily="18" charset="0"/>
                <a:cs typeface="Times New Roman" panose="02020603050405020304" pitchFamily="18" charset="0"/>
              </a:rPr>
              <a:t>Cinder Field Garden has high drought mortality</a:t>
            </a:r>
          </a:p>
        </p:txBody>
      </p:sp>
      <p:graphicFrame>
        <p:nvGraphicFramePr>
          <p:cNvPr id="16" name="Chart 15">
            <a:extLst>
              <a:ext uri="{FF2B5EF4-FFF2-40B4-BE49-F238E27FC236}">
                <a16:creationId xmlns:a16="http://schemas.microsoft.com/office/drawing/2014/main" id="{0751ADC0-DCF8-40E6-A375-20BE12C10061}"/>
              </a:ext>
            </a:extLst>
          </p:cNvPr>
          <p:cNvGraphicFramePr>
            <a:graphicFrameLocks/>
          </p:cNvGraphicFramePr>
          <p:nvPr>
            <p:extLst>
              <p:ext uri="{D42A27DB-BD31-4B8C-83A1-F6EECF244321}">
                <p14:modId xmlns:p14="http://schemas.microsoft.com/office/powerpoint/2010/main" val="1718885164"/>
              </p:ext>
            </p:extLst>
          </p:nvPr>
        </p:nvGraphicFramePr>
        <p:xfrm>
          <a:off x="366219" y="1380491"/>
          <a:ext cx="6963730" cy="3941907"/>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a:extLst>
              <a:ext uri="{FF2B5EF4-FFF2-40B4-BE49-F238E27FC236}">
                <a16:creationId xmlns:a16="http://schemas.microsoft.com/office/drawing/2014/main" id="{543DC0F4-0F37-48E3-8D08-0792D4B6589A}"/>
              </a:ext>
            </a:extLst>
          </p:cNvPr>
          <p:cNvSpPr/>
          <p:nvPr/>
        </p:nvSpPr>
        <p:spPr>
          <a:xfrm>
            <a:off x="494796" y="5228464"/>
            <a:ext cx="6786189" cy="830997"/>
          </a:xfrm>
          <a:prstGeom prst="rect">
            <a:avLst/>
          </a:prstGeom>
        </p:spPr>
        <p:txBody>
          <a:bodyPr wrap="square">
            <a:spAutoFit/>
          </a:bodyPr>
          <a:lstStyle/>
          <a:p>
            <a:r>
              <a:rPr lang="en-US" sz="2400" dirty="0">
                <a:latin typeface="Times New Roman" panose="02020603050405020304" pitchFamily="18" charset="0"/>
                <a:cs typeface="Times New Roman" panose="02020603050405020304" pitchFamily="18" charset="0"/>
              </a:rPr>
              <a:t>Seedlings grown in the dryer cinder fields had higher mortality. </a:t>
            </a:r>
          </a:p>
        </p:txBody>
      </p:sp>
      <p:pic>
        <p:nvPicPr>
          <p:cNvPr id="4" name="Picture 3">
            <a:extLst>
              <a:ext uri="{FF2B5EF4-FFF2-40B4-BE49-F238E27FC236}">
                <a16:creationId xmlns:a16="http://schemas.microsoft.com/office/drawing/2014/main" id="{0AA26FAA-7781-47EE-BACB-EED4410CAE8F}"/>
              </a:ext>
            </a:extLst>
          </p:cNvPr>
          <p:cNvPicPr>
            <a:picLocks noChangeAspect="1"/>
          </p:cNvPicPr>
          <p:nvPr/>
        </p:nvPicPr>
        <p:blipFill>
          <a:blip r:embed="rId4"/>
          <a:stretch>
            <a:fillRect/>
          </a:stretch>
        </p:blipFill>
        <p:spPr>
          <a:xfrm>
            <a:off x="7664444" y="1059474"/>
            <a:ext cx="3809802" cy="3941908"/>
          </a:xfrm>
          <a:prstGeom prst="rect">
            <a:avLst/>
          </a:prstGeom>
        </p:spPr>
      </p:pic>
      <p:sp>
        <p:nvSpPr>
          <p:cNvPr id="5" name="TextBox 4">
            <a:extLst>
              <a:ext uri="{FF2B5EF4-FFF2-40B4-BE49-F238E27FC236}">
                <a16:creationId xmlns:a16="http://schemas.microsoft.com/office/drawing/2014/main" id="{D6B43C38-7649-4D4F-B84C-B4360F08D125}"/>
              </a:ext>
            </a:extLst>
          </p:cNvPr>
          <p:cNvSpPr txBox="1"/>
          <p:nvPr/>
        </p:nvSpPr>
        <p:spPr>
          <a:xfrm>
            <a:off x="7535867" y="4997632"/>
            <a:ext cx="4161337" cy="646331"/>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Image taken in the field.  Seedling showing signs of drought stress in it’s needles.  Green needles = healthy, blue-green needles = drought stressed, and brown needles = dead needles.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3" name="TextBox 2">
            <a:extLst>
              <a:ext uri="{FF2B5EF4-FFF2-40B4-BE49-F238E27FC236}">
                <a16:creationId xmlns:a16="http://schemas.microsoft.com/office/drawing/2014/main" id="{70C11B90-F5CF-4F6D-BB49-A5EC2B9E15C2}"/>
              </a:ext>
            </a:extLst>
          </p:cNvPr>
          <p:cNvSpPr txBox="1"/>
          <p:nvPr/>
        </p:nvSpPr>
        <p:spPr>
          <a:xfrm>
            <a:off x="445345" y="492612"/>
            <a:ext cx="11461719" cy="2185214"/>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Seedlings grown in the dry, cinder field common garden have significantly (p&lt;0.05) larger diameter at root crown and longer shoots.  </a:t>
            </a:r>
          </a:p>
          <a:p>
            <a:endParaRPr lang="en-US" sz="20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p:txBody>
      </p:sp>
      <p:graphicFrame>
        <p:nvGraphicFramePr>
          <p:cNvPr id="11" name="Chart 10">
            <a:extLst>
              <a:ext uri="{FF2B5EF4-FFF2-40B4-BE49-F238E27FC236}">
                <a16:creationId xmlns:a16="http://schemas.microsoft.com/office/drawing/2014/main" id="{85E176D2-4DF5-4CC8-8258-358327C1DCA7}"/>
              </a:ext>
            </a:extLst>
          </p:cNvPr>
          <p:cNvGraphicFramePr>
            <a:graphicFrameLocks/>
          </p:cNvGraphicFramePr>
          <p:nvPr>
            <p:extLst>
              <p:ext uri="{D42A27DB-BD31-4B8C-83A1-F6EECF244321}">
                <p14:modId xmlns:p14="http://schemas.microsoft.com/office/powerpoint/2010/main" val="1038852154"/>
              </p:ext>
            </p:extLst>
          </p:nvPr>
        </p:nvGraphicFramePr>
        <p:xfrm>
          <a:off x="6176205" y="2677826"/>
          <a:ext cx="5584871" cy="305915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Chart 14">
            <a:extLst>
              <a:ext uri="{FF2B5EF4-FFF2-40B4-BE49-F238E27FC236}">
                <a16:creationId xmlns:a16="http://schemas.microsoft.com/office/drawing/2014/main" id="{C815671B-7C3C-428B-8413-3473DED4A975}"/>
              </a:ext>
            </a:extLst>
          </p:cNvPr>
          <p:cNvGraphicFramePr>
            <a:graphicFrameLocks/>
          </p:cNvGraphicFramePr>
          <p:nvPr>
            <p:extLst>
              <p:ext uri="{D42A27DB-BD31-4B8C-83A1-F6EECF244321}">
                <p14:modId xmlns:p14="http://schemas.microsoft.com/office/powerpoint/2010/main" val="3207777841"/>
              </p:ext>
            </p:extLst>
          </p:nvPr>
        </p:nvGraphicFramePr>
        <p:xfrm>
          <a:off x="299357" y="2677826"/>
          <a:ext cx="5339997" cy="3251025"/>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C315E-661E-4A5C-84F0-8D3887FA7030}"/>
              </a:ext>
            </a:extLst>
          </p:cNvPr>
          <p:cNvSpPr>
            <a:spLocks noGrp="1"/>
          </p:cNvSpPr>
          <p:nvPr>
            <p:ph type="title"/>
          </p:nvPr>
        </p:nvSpPr>
        <p:spPr/>
        <p:txBody>
          <a:bodyPr/>
          <a:lstStyle/>
          <a:p>
            <a:r>
              <a:rPr lang="en-US" sz="3200" dirty="0">
                <a:latin typeface="Times New Roman" panose="02020603050405020304" pitchFamily="18" charset="0"/>
                <a:cs typeface="Times New Roman" panose="02020603050405020304" pitchFamily="18" charset="0"/>
              </a:rPr>
              <a:t>Seedlings grown in non-cinder soil common garden are taller and have more shoots per seedling </a:t>
            </a:r>
          </a:p>
        </p:txBody>
      </p:sp>
      <p:pic>
        <p:nvPicPr>
          <p:cNvPr id="3" name="Picture 2">
            <a:extLst>
              <a:ext uri="{FF2B5EF4-FFF2-40B4-BE49-F238E27FC236}">
                <a16:creationId xmlns:a16="http://schemas.microsoft.com/office/drawing/2014/main" id="{45E89862-F727-4E79-9E79-462E99602E32}"/>
              </a:ext>
            </a:extLst>
          </p:cNvPr>
          <p:cNvPicPr>
            <a:picLocks noChangeAspect="1"/>
          </p:cNvPicPr>
          <p:nvPr/>
        </p:nvPicPr>
        <p:blipFill>
          <a:blip r:embed="rId2"/>
          <a:stretch>
            <a:fillRect/>
          </a:stretch>
        </p:blipFill>
        <p:spPr>
          <a:xfrm>
            <a:off x="162232" y="1912177"/>
            <a:ext cx="5835062" cy="3736718"/>
          </a:xfrm>
          <a:prstGeom prst="rect">
            <a:avLst/>
          </a:prstGeom>
        </p:spPr>
      </p:pic>
      <p:graphicFrame>
        <p:nvGraphicFramePr>
          <p:cNvPr id="5" name="Chart 4">
            <a:extLst>
              <a:ext uri="{FF2B5EF4-FFF2-40B4-BE49-F238E27FC236}">
                <a16:creationId xmlns:a16="http://schemas.microsoft.com/office/drawing/2014/main" id="{C52F8ADA-E1AD-40EB-8907-EEE1CE83A82C}"/>
              </a:ext>
            </a:extLst>
          </p:cNvPr>
          <p:cNvGraphicFramePr>
            <a:graphicFrameLocks/>
          </p:cNvGraphicFramePr>
          <p:nvPr>
            <p:extLst>
              <p:ext uri="{D42A27DB-BD31-4B8C-83A1-F6EECF244321}">
                <p14:modId xmlns:p14="http://schemas.microsoft.com/office/powerpoint/2010/main" val="3738359926"/>
              </p:ext>
            </p:extLst>
          </p:nvPr>
        </p:nvGraphicFramePr>
        <p:xfrm>
          <a:off x="5997293" y="1690688"/>
          <a:ext cx="5835062" cy="395820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858387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19"/>
          <p:cNvSpPr txBox="1">
            <a:spLocks noGrp="1"/>
          </p:cNvSpPr>
          <p:nvPr>
            <p:ph type="title"/>
          </p:nvPr>
        </p:nvSpPr>
        <p:spPr>
          <a:xfrm>
            <a:off x="186619" y="521087"/>
            <a:ext cx="8155898" cy="52322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200"/>
              <a:buFont typeface="Times New Roman"/>
              <a:buNone/>
            </a:pPr>
            <a:r>
              <a:rPr lang="en-US" sz="3200" b="1" dirty="0">
                <a:latin typeface="Times New Roman"/>
                <a:ea typeface="Times New Roman"/>
                <a:cs typeface="Times New Roman"/>
                <a:sym typeface="Times New Roman"/>
              </a:rPr>
              <a:t>Results of Growth Chamber Experiment</a:t>
            </a:r>
            <a:br>
              <a:rPr lang="en-US" sz="3200" b="1" dirty="0">
                <a:latin typeface="Times New Roman"/>
                <a:ea typeface="Times New Roman"/>
                <a:cs typeface="Times New Roman"/>
                <a:sym typeface="Times New Roman"/>
              </a:rPr>
            </a:br>
            <a:endParaRPr dirty="0"/>
          </a:p>
        </p:txBody>
      </p:sp>
      <p:sp>
        <p:nvSpPr>
          <p:cNvPr id="4" name="TextBox 3">
            <a:extLst>
              <a:ext uri="{FF2B5EF4-FFF2-40B4-BE49-F238E27FC236}">
                <a16:creationId xmlns:a16="http://schemas.microsoft.com/office/drawing/2014/main" id="{29711005-C856-4D4C-B317-ABA3926D12D3}"/>
              </a:ext>
            </a:extLst>
          </p:cNvPr>
          <p:cNvSpPr txBox="1"/>
          <p:nvPr/>
        </p:nvSpPr>
        <p:spPr>
          <a:xfrm>
            <a:off x="278515" y="1540199"/>
            <a:ext cx="6122505" cy="4770537"/>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Non-cinder seed sources make larger volume roots at high temperatures. </a:t>
            </a:r>
          </a:p>
          <a:p>
            <a:pPr marL="342900" indent="-342900">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Cinder-field seeds sources do the opposite.</a:t>
            </a:r>
          </a:p>
          <a:p>
            <a:endParaRPr lang="en-US" sz="1600" dirty="0">
              <a:latin typeface="Times New Roman" panose="02020603050405020304" pitchFamily="18" charset="0"/>
              <a:cs typeface="Times New Roman" panose="02020603050405020304" pitchFamily="18" charset="0"/>
            </a:endParaRPr>
          </a:p>
          <a:p>
            <a:endParaRPr lang="en-US" sz="1600" dirty="0">
              <a:latin typeface="Times New Roman" panose="02020603050405020304" pitchFamily="18" charset="0"/>
              <a:cs typeface="Times New Roman" panose="02020603050405020304" pitchFamily="18" charset="0"/>
            </a:endParaRPr>
          </a:p>
          <a:p>
            <a:endParaRPr lang="en-US" sz="1600" dirty="0">
              <a:latin typeface="Times New Roman" panose="02020603050405020304" pitchFamily="18" charset="0"/>
              <a:cs typeface="Times New Roman" panose="02020603050405020304" pitchFamily="18" charset="0"/>
            </a:endParaRPr>
          </a:p>
          <a:p>
            <a:endParaRPr lang="en-US" sz="1600" dirty="0">
              <a:latin typeface="Times New Roman" panose="02020603050405020304" pitchFamily="18" charset="0"/>
              <a:cs typeface="Times New Roman" panose="02020603050405020304" pitchFamily="18" charset="0"/>
            </a:endParaRPr>
          </a:p>
          <a:p>
            <a:endParaRPr lang="en-US" sz="1600" dirty="0">
              <a:latin typeface="Times New Roman" panose="02020603050405020304" pitchFamily="18" charset="0"/>
              <a:cs typeface="Times New Roman" panose="02020603050405020304" pitchFamily="18" charset="0"/>
            </a:endParaRPr>
          </a:p>
          <a:p>
            <a:endParaRPr lang="en-US" sz="1600" dirty="0">
              <a:latin typeface="Times New Roman" panose="02020603050405020304" pitchFamily="18" charset="0"/>
              <a:cs typeface="Times New Roman" panose="02020603050405020304" pitchFamily="18" charset="0"/>
            </a:endParaRPr>
          </a:p>
          <a:p>
            <a:r>
              <a:rPr lang="en-US" sz="1600" dirty="0">
                <a:latin typeface="Times New Roman" panose="02020603050405020304" pitchFamily="18" charset="0"/>
                <a:cs typeface="Times New Roman" panose="02020603050405020304" pitchFamily="18" charset="0"/>
              </a:rPr>
              <a:t>Conditional model:</a:t>
            </a:r>
          </a:p>
          <a:p>
            <a:r>
              <a:rPr lang="en-US" sz="1600" dirty="0">
                <a:latin typeface="Times New Roman" panose="02020603050405020304" pitchFamily="18" charset="0"/>
                <a:cs typeface="Times New Roman" panose="02020603050405020304" pitchFamily="18" charset="0"/>
              </a:rPr>
              <a:t>                                            Estimate Std.   Error      z value      </a:t>
            </a:r>
            <a:r>
              <a:rPr lang="en-US" sz="1600" dirty="0" err="1">
                <a:latin typeface="Times New Roman" panose="02020603050405020304" pitchFamily="18" charset="0"/>
                <a:cs typeface="Times New Roman" panose="02020603050405020304" pitchFamily="18" charset="0"/>
              </a:rPr>
              <a:t>Pr</a:t>
            </a:r>
            <a:r>
              <a:rPr lang="en-US" sz="1600" dirty="0">
                <a:latin typeface="Times New Roman" panose="02020603050405020304" pitchFamily="18" charset="0"/>
                <a:cs typeface="Times New Roman" panose="02020603050405020304" pitchFamily="18" charset="0"/>
              </a:rPr>
              <a:t> (&gt;|z|)    </a:t>
            </a:r>
          </a:p>
          <a:p>
            <a:r>
              <a:rPr lang="en-US" sz="1600" dirty="0">
                <a:latin typeface="Times New Roman" panose="02020603050405020304" pitchFamily="18" charset="0"/>
                <a:cs typeface="Times New Roman" panose="02020603050405020304" pitchFamily="18" charset="0"/>
              </a:rPr>
              <a:t>High temp.                                1.2759     0.1388       9.195    &lt;2e-16 ***</a:t>
            </a:r>
          </a:p>
          <a:p>
            <a:r>
              <a:rPr lang="en-US" sz="1600" dirty="0">
                <a:latin typeface="Times New Roman" panose="02020603050405020304" pitchFamily="18" charset="0"/>
                <a:cs typeface="Times New Roman" panose="02020603050405020304" pitchFamily="18" charset="0"/>
              </a:rPr>
              <a:t>Medium temp.                          -0.1497     0.1324    -1.130       0.25827    </a:t>
            </a:r>
          </a:p>
          <a:p>
            <a:r>
              <a:rPr lang="en-US" sz="1600" dirty="0">
                <a:latin typeface="Times New Roman" panose="02020603050405020304" pitchFamily="18" charset="0"/>
                <a:cs typeface="Times New Roman" panose="02020603050405020304" pitchFamily="18" charset="0"/>
              </a:rPr>
              <a:t>Sunset V. location                    -0.1711     0.1893    -0.904       0.36597</a:t>
            </a:r>
          </a:p>
          <a:p>
            <a:r>
              <a:rPr lang="en-US" sz="1600" dirty="0">
                <a:latin typeface="Times New Roman" panose="02020603050405020304" pitchFamily="18" charset="0"/>
                <a:cs typeface="Times New Roman" panose="02020603050405020304" pitchFamily="18" charset="0"/>
              </a:rPr>
              <a:t>Interaction between growth       0.4889     0.1741      2.808      0.00499** </a:t>
            </a:r>
          </a:p>
          <a:p>
            <a:r>
              <a:rPr lang="en-US" sz="1600" dirty="0">
                <a:latin typeface="Times New Roman" panose="02020603050405020304" pitchFamily="18" charset="0"/>
                <a:cs typeface="Times New Roman" panose="02020603050405020304" pitchFamily="18" charset="0"/>
              </a:rPr>
              <a:t>temperature and soil type</a:t>
            </a:r>
          </a:p>
        </p:txBody>
      </p:sp>
      <p:graphicFrame>
        <p:nvGraphicFramePr>
          <p:cNvPr id="11" name="Chart 10">
            <a:extLst>
              <a:ext uri="{FF2B5EF4-FFF2-40B4-BE49-F238E27FC236}">
                <a16:creationId xmlns:a16="http://schemas.microsoft.com/office/drawing/2014/main" id="{8AFE8769-5AEC-4E15-B16B-6D0ADA27E0DA}"/>
              </a:ext>
            </a:extLst>
          </p:cNvPr>
          <p:cNvGraphicFramePr>
            <a:graphicFrameLocks/>
          </p:cNvGraphicFramePr>
          <p:nvPr>
            <p:extLst>
              <p:ext uri="{D42A27DB-BD31-4B8C-83A1-F6EECF244321}">
                <p14:modId xmlns:p14="http://schemas.microsoft.com/office/powerpoint/2010/main" val="3431743153"/>
              </p:ext>
            </p:extLst>
          </p:nvPr>
        </p:nvGraphicFramePr>
        <p:xfrm>
          <a:off x="6401020" y="1467677"/>
          <a:ext cx="5644393" cy="4173467"/>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1407</TotalTime>
  <Words>1103</Words>
  <Application>Microsoft Office PowerPoint</Application>
  <PresentationFormat>Widescreen</PresentationFormat>
  <Paragraphs>115</Paragraphs>
  <Slides>11</Slides>
  <Notes>10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Calibri</vt:lpstr>
      <vt:lpstr>Times New Roman</vt:lpstr>
      <vt:lpstr>Office Theme</vt:lpstr>
      <vt:lpstr>    Soil texture alters drought response in Pinus edulis  Maria Teresa Hernandez, Amy V. Whipple, Chase J. Bebo, Steven Chischilly, Ryan Samuel A. Data, Catherine A. Gehring, Dalyna L. Hannah, Paul L. Heinrich, Ehren Reid Von Moler   Northern Arizona University Biological Sciences  Navajo Technical University Natural Resources   </vt:lpstr>
      <vt:lpstr>Soil, drought, and, climate change: What we know. Why is it important? What we hypothesized. </vt:lpstr>
      <vt:lpstr>PowerPoint Presentation</vt:lpstr>
      <vt:lpstr>PowerPoint Presentation</vt:lpstr>
      <vt:lpstr>PowerPoint Presentation</vt:lpstr>
      <vt:lpstr>PowerPoint Presentation</vt:lpstr>
      <vt:lpstr>PowerPoint Presentation</vt:lpstr>
      <vt:lpstr>Seedlings grown in non-cinder soil common garden are taller and have more shoots per seedling </vt:lpstr>
      <vt:lpstr>Results of Growth Chamber Experiment </vt:lpstr>
      <vt:lpstr>Conclusions</vt:lpstr>
      <vt:lpstr>Acknowledgements: I would like to thank my fellow research collaborators and institutions that have provided funding, guidance and support throughout this project: Amy V. Whipple, Catherine A. Gehring, Paul Heinrich, Paloma Rose Davidson, Nadine Barlow, Dalyna L. Hannah, Ehren Reid Von Moler, Adair Patterson, Jared Karl Swenson, Isabella Carolyn Mejia, Hannah Rea Kantoris, Department of Astronomy and Planetary Science at Northern Arizona University, Arizona Space Grant Consortium, Arizona State University, NASA, Navajo Technical University.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Soil texture alters drought response in Pinus edulis   Maria Teresa Hernandez,  Dr. Amy Whipple    Northern Arizona University Biological Sciences </dc:title>
  <cp:lastModifiedBy>Maria Teresa Hernandez</cp:lastModifiedBy>
  <cp:revision>67</cp:revision>
  <dcterms:modified xsi:type="dcterms:W3CDTF">2020-04-03T21:47:06Z</dcterms:modified>
</cp:coreProperties>
</file>